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259" autoAdjust="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FDCAF86-EC00-43EA-9101-6A7431F33F1C}" type="datetimeFigureOut">
              <a:rPr lang="en-US" smtClean="0"/>
              <a:t>9/23/2023</a:t>
            </a:fld>
            <a:endParaRPr lang="en-US"/>
          </a:p>
        </p:txBody>
      </p:sp>
      <p:sp>
        <p:nvSpPr>
          <p:cNvPr id="5" name="Footer Placeholder 4"/>
          <p:cNvSpPr>
            <a:spLocks noGrp="1"/>
          </p:cNvSpPr>
          <p:nvPr>
            <p:ph type="ftr" sz="quarter" idx="11"/>
          </p:nvPr>
        </p:nvSpPr>
        <p:spPr>
          <a:xfrm>
            <a:off x="5332412" y="5883275"/>
            <a:ext cx="4324044" cy="365125"/>
          </a:xfrm>
        </p:spPr>
        <p:txBody>
          <a:bodyPr/>
          <a:lstStyle/>
          <a:p>
            <a:endParaRPr lang="en-US"/>
          </a:p>
        </p:txBody>
      </p:sp>
      <p:sp>
        <p:nvSpPr>
          <p:cNvPr id="6" name="Slide Number Placeholder 5"/>
          <p:cNvSpPr>
            <a:spLocks noGrp="1"/>
          </p:cNvSpPr>
          <p:nvPr>
            <p:ph type="sldNum" sz="quarter" idx="12"/>
          </p:nvPr>
        </p:nvSpPr>
        <p:spPr/>
        <p:txBody>
          <a:bodyPr/>
          <a:lstStyle/>
          <a:p>
            <a:fld id="{6CD91B04-48CF-4E11-AB41-DC97F96103F0}" type="slidenum">
              <a:rPr lang="en-US" smtClean="0"/>
              <a:t>‹#›</a:t>
            </a:fld>
            <a:endParaRPr lang="en-US"/>
          </a:p>
        </p:txBody>
      </p:sp>
    </p:spTree>
    <p:extLst>
      <p:ext uri="{BB962C8B-B14F-4D97-AF65-F5344CB8AC3E}">
        <p14:creationId xmlns:p14="http://schemas.microsoft.com/office/powerpoint/2010/main" val="12362209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FDCAF86-EC00-43EA-9101-6A7431F33F1C}" type="datetimeFigureOut">
              <a:rPr lang="en-US" smtClean="0"/>
              <a:t>9/23/2023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951856" y="5867131"/>
            <a:ext cx="551167" cy="365125"/>
          </a:xfrm>
        </p:spPr>
        <p:txBody>
          <a:bodyPr/>
          <a:lstStyle/>
          <a:p>
            <a:fld id="{6CD91B04-48CF-4E11-AB41-DC97F96103F0}" type="slidenum">
              <a:rPr lang="en-US" smtClean="0"/>
              <a:t>‹#›</a:t>
            </a:fld>
            <a:endParaRPr lang="en-US"/>
          </a:p>
        </p:txBody>
      </p:sp>
    </p:spTree>
    <p:extLst>
      <p:ext uri="{BB962C8B-B14F-4D97-AF65-F5344CB8AC3E}">
        <p14:creationId xmlns:p14="http://schemas.microsoft.com/office/powerpoint/2010/main" val="18157660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FDCAF86-EC00-43EA-9101-6A7431F33F1C}" type="datetimeFigureOut">
              <a:rPr lang="en-US" smtClean="0"/>
              <a:t>9/23/2023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D91B04-48CF-4E11-AB41-DC97F96103F0}" type="slidenum">
              <a:rPr lang="en-US" smtClean="0"/>
              <a:t>‹#›</a:t>
            </a:fld>
            <a:endParaRPr lang="en-US"/>
          </a:p>
        </p:txBody>
      </p:sp>
    </p:spTree>
    <p:extLst>
      <p:ext uri="{BB962C8B-B14F-4D97-AF65-F5344CB8AC3E}">
        <p14:creationId xmlns:p14="http://schemas.microsoft.com/office/powerpoint/2010/main" val="17973016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FDCAF86-EC00-43EA-9101-6A7431F33F1C}" type="datetimeFigureOut">
              <a:rPr lang="en-US" smtClean="0"/>
              <a:t>9/23/2023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D91B04-48CF-4E11-AB41-DC97F96103F0}" type="slidenum">
              <a:rPr lang="en-US" smtClean="0"/>
              <a:t>‹#›</a:t>
            </a:fld>
            <a:endParaRPr lang="en-US"/>
          </a:p>
        </p:txBody>
      </p:sp>
    </p:spTree>
    <p:extLst>
      <p:ext uri="{BB962C8B-B14F-4D97-AF65-F5344CB8AC3E}">
        <p14:creationId xmlns:p14="http://schemas.microsoft.com/office/powerpoint/2010/main" val="35055946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FDCAF86-EC00-43EA-9101-6A7431F33F1C}" type="datetimeFigureOut">
              <a:rPr lang="en-US" smtClean="0"/>
              <a:t>9/23/2023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CD91B04-48CF-4E11-AB41-DC97F96103F0}" type="slidenum">
              <a:rPr lang="en-US" smtClean="0"/>
              <a:t>‹#›</a:t>
            </a:fld>
            <a:endParaRPr lang="en-US"/>
          </a:p>
        </p:txBody>
      </p:sp>
    </p:spTree>
    <p:extLst>
      <p:ext uri="{BB962C8B-B14F-4D97-AF65-F5344CB8AC3E}">
        <p14:creationId xmlns:p14="http://schemas.microsoft.com/office/powerpoint/2010/main" val="30622672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FDCAF86-EC00-43EA-9101-6A7431F33F1C}" type="datetimeFigureOut">
              <a:rPr lang="en-US" smtClean="0"/>
              <a:t>9/23/2023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CD91B04-48CF-4E11-AB41-DC97F96103F0}" type="slidenum">
              <a:rPr lang="en-US" smtClean="0"/>
              <a:t>‹#›</a:t>
            </a:fld>
            <a:endParaRPr lang="en-US"/>
          </a:p>
        </p:txBody>
      </p:sp>
    </p:spTree>
    <p:extLst>
      <p:ext uri="{BB962C8B-B14F-4D97-AF65-F5344CB8AC3E}">
        <p14:creationId xmlns:p14="http://schemas.microsoft.com/office/powerpoint/2010/main" val="31776772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DCAF86-EC00-43EA-9101-6A7431F33F1C}" type="datetimeFigureOut">
              <a:rPr lang="en-US" smtClean="0"/>
              <a:t>9/23/2023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CD91B04-48CF-4E11-AB41-DC97F96103F0}" type="slidenum">
              <a:rPr lang="en-US" smtClean="0"/>
              <a:t>‹#›</a:t>
            </a:fld>
            <a:endParaRPr lang="en-US"/>
          </a:p>
        </p:txBody>
      </p:sp>
    </p:spTree>
    <p:extLst>
      <p:ext uri="{BB962C8B-B14F-4D97-AF65-F5344CB8AC3E}">
        <p14:creationId xmlns:p14="http://schemas.microsoft.com/office/powerpoint/2010/main" val="19192147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FFDCAF86-EC00-43EA-9101-6A7431F33F1C}" type="datetimeFigureOut">
              <a:rPr lang="en-US" smtClean="0"/>
              <a:t>9/23/2023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D91B04-48CF-4E11-AB41-DC97F96103F0}" type="slidenum">
              <a:rPr lang="en-US" smtClean="0"/>
              <a:t>‹#›</a:t>
            </a:fld>
            <a:endParaRPr lang="en-US"/>
          </a:p>
        </p:txBody>
      </p:sp>
    </p:spTree>
    <p:extLst>
      <p:ext uri="{BB962C8B-B14F-4D97-AF65-F5344CB8AC3E}">
        <p14:creationId xmlns:p14="http://schemas.microsoft.com/office/powerpoint/2010/main" val="28017968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FFDCAF86-EC00-43EA-9101-6A7431F33F1C}" type="datetimeFigureOut">
              <a:rPr lang="en-US" smtClean="0"/>
              <a:t>9/23/2023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D91B04-48CF-4E11-AB41-DC97F96103F0}" type="slidenum">
              <a:rPr lang="en-US" smtClean="0"/>
              <a:t>‹#›</a:t>
            </a:fld>
            <a:endParaRPr lang="en-US"/>
          </a:p>
        </p:txBody>
      </p:sp>
    </p:spTree>
    <p:extLst>
      <p:ext uri="{BB962C8B-B14F-4D97-AF65-F5344CB8AC3E}">
        <p14:creationId xmlns:p14="http://schemas.microsoft.com/office/powerpoint/2010/main" val="28929148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FFDCAF86-EC00-43EA-9101-6A7431F33F1C}" type="datetimeFigureOut">
              <a:rPr lang="en-US" smtClean="0"/>
              <a:t>9/23/2023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D91B04-48CF-4E11-AB41-DC97F96103F0}" type="slidenum">
              <a:rPr lang="en-US" smtClean="0"/>
              <a:t>‹#›</a:t>
            </a:fld>
            <a:endParaRPr lang="en-US"/>
          </a:p>
        </p:txBody>
      </p:sp>
    </p:spTree>
    <p:extLst>
      <p:ext uri="{BB962C8B-B14F-4D97-AF65-F5344CB8AC3E}">
        <p14:creationId xmlns:p14="http://schemas.microsoft.com/office/powerpoint/2010/main" val="36711075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FDCAF86-EC00-43EA-9101-6A7431F33F1C}" type="datetimeFigureOut">
              <a:rPr lang="en-US" smtClean="0"/>
              <a:t>9/23/2023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D91B04-48CF-4E11-AB41-DC97F96103F0}" type="slidenum">
              <a:rPr lang="en-US" smtClean="0"/>
              <a:t>‹#›</a:t>
            </a:fld>
            <a:endParaRPr lang="en-US"/>
          </a:p>
        </p:txBody>
      </p:sp>
    </p:spTree>
    <p:extLst>
      <p:ext uri="{BB962C8B-B14F-4D97-AF65-F5344CB8AC3E}">
        <p14:creationId xmlns:p14="http://schemas.microsoft.com/office/powerpoint/2010/main" val="22689786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FDCAF86-EC00-43EA-9101-6A7431F33F1C}" type="datetimeFigureOut">
              <a:rPr lang="en-US" smtClean="0"/>
              <a:t>9/23/2023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D91B04-48CF-4E11-AB41-DC97F96103F0}" type="slidenum">
              <a:rPr lang="en-US" smtClean="0"/>
              <a:t>‹#›</a:t>
            </a:fld>
            <a:endParaRPr lang="en-US"/>
          </a:p>
        </p:txBody>
      </p:sp>
    </p:spTree>
    <p:extLst>
      <p:ext uri="{BB962C8B-B14F-4D97-AF65-F5344CB8AC3E}">
        <p14:creationId xmlns:p14="http://schemas.microsoft.com/office/powerpoint/2010/main" val="11188167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FDCAF86-EC00-43EA-9101-6A7431F33F1C}" type="datetimeFigureOut">
              <a:rPr lang="en-US" smtClean="0"/>
              <a:t>9/23/2023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D91B04-48CF-4E11-AB41-DC97F96103F0}" type="slidenum">
              <a:rPr lang="en-US" smtClean="0"/>
              <a:t>‹#›</a:t>
            </a:fld>
            <a:endParaRPr lang="en-US"/>
          </a:p>
        </p:txBody>
      </p:sp>
    </p:spTree>
    <p:extLst>
      <p:ext uri="{BB962C8B-B14F-4D97-AF65-F5344CB8AC3E}">
        <p14:creationId xmlns:p14="http://schemas.microsoft.com/office/powerpoint/2010/main" val="11645066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FDCAF86-EC00-43EA-9101-6A7431F33F1C}" type="datetimeFigureOut">
              <a:rPr lang="en-US" smtClean="0"/>
              <a:t>9/23/2023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D91B04-48CF-4E11-AB41-DC97F96103F0}" type="slidenum">
              <a:rPr lang="en-US" smtClean="0"/>
              <a:t>‹#›</a:t>
            </a:fld>
            <a:endParaRPr lang="en-US"/>
          </a:p>
        </p:txBody>
      </p:sp>
    </p:spTree>
    <p:extLst>
      <p:ext uri="{BB962C8B-B14F-4D97-AF65-F5344CB8AC3E}">
        <p14:creationId xmlns:p14="http://schemas.microsoft.com/office/powerpoint/2010/main" val="42159712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FDCAF86-EC00-43EA-9101-6A7431F33F1C}" type="datetimeFigureOut">
              <a:rPr lang="en-US" smtClean="0"/>
              <a:t>9/23/2023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D91B04-48CF-4E11-AB41-DC97F96103F0}" type="slidenum">
              <a:rPr lang="en-US" smtClean="0"/>
              <a:t>‹#›</a:t>
            </a:fld>
            <a:endParaRPr lang="en-US"/>
          </a:p>
        </p:txBody>
      </p:sp>
    </p:spTree>
    <p:extLst>
      <p:ext uri="{BB962C8B-B14F-4D97-AF65-F5344CB8AC3E}">
        <p14:creationId xmlns:p14="http://schemas.microsoft.com/office/powerpoint/2010/main" val="28557593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FDCAF86-EC00-43EA-9101-6A7431F33F1C}" type="datetimeFigureOut">
              <a:rPr lang="en-US" smtClean="0"/>
              <a:t>9/23/2023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D91B04-48CF-4E11-AB41-DC97F96103F0}" type="slidenum">
              <a:rPr lang="en-US" smtClean="0"/>
              <a:t>‹#›</a:t>
            </a:fld>
            <a:endParaRPr lang="en-US"/>
          </a:p>
        </p:txBody>
      </p:sp>
    </p:spTree>
    <p:extLst>
      <p:ext uri="{BB962C8B-B14F-4D97-AF65-F5344CB8AC3E}">
        <p14:creationId xmlns:p14="http://schemas.microsoft.com/office/powerpoint/2010/main" val="37930626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FDCAF86-EC00-43EA-9101-6A7431F33F1C}" type="datetimeFigureOut">
              <a:rPr lang="en-US" smtClean="0"/>
              <a:t>9/23/2023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D91B04-48CF-4E11-AB41-DC97F96103F0}" type="slidenum">
              <a:rPr lang="en-US" smtClean="0"/>
              <a:t>‹#›</a:t>
            </a:fld>
            <a:endParaRPr lang="en-US"/>
          </a:p>
        </p:txBody>
      </p:sp>
    </p:spTree>
    <p:extLst>
      <p:ext uri="{BB962C8B-B14F-4D97-AF65-F5344CB8AC3E}">
        <p14:creationId xmlns:p14="http://schemas.microsoft.com/office/powerpoint/2010/main" val="30595218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FDCAF86-EC00-43EA-9101-6A7431F33F1C}" type="datetimeFigureOut">
              <a:rPr lang="en-US" smtClean="0"/>
              <a:t>9/23/2023</a:t>
            </a:fld>
            <a:endParaRPr lang="en-US"/>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CD91B04-48CF-4E11-AB41-DC97F96103F0}" type="slidenum">
              <a:rPr lang="en-US" smtClean="0"/>
              <a:t>‹#›</a:t>
            </a:fld>
            <a:endParaRPr lang="en-US"/>
          </a:p>
        </p:txBody>
      </p:sp>
    </p:spTree>
    <p:extLst>
      <p:ext uri="{BB962C8B-B14F-4D97-AF65-F5344CB8AC3E}">
        <p14:creationId xmlns:p14="http://schemas.microsoft.com/office/powerpoint/2010/main" val="35353389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 y="0"/>
            <a:ext cx="12192001" cy="6838122"/>
          </a:xfrm>
          <a:prstGeom prst="rect">
            <a:avLst/>
          </a:prstGeom>
        </p:spPr>
      </p:pic>
      <p:sp>
        <p:nvSpPr>
          <p:cNvPr id="2" name="Title 1"/>
          <p:cNvSpPr>
            <a:spLocks noGrp="1"/>
          </p:cNvSpPr>
          <p:nvPr>
            <p:ph type="ctrTitle"/>
          </p:nvPr>
        </p:nvSpPr>
        <p:spPr>
          <a:xfrm>
            <a:off x="1139687" y="1908313"/>
            <a:ext cx="10164553" cy="2616199"/>
          </a:xfrm>
          <a:solidFill>
            <a:srgbClr val="C00000"/>
          </a:solidFill>
        </p:spPr>
        <p:txBody>
          <a:bodyPr>
            <a:noAutofit/>
          </a:bodyPr>
          <a:lstStyle/>
          <a:p>
            <a:r>
              <a:rPr lang="en-US" sz="11500" b="1" dirty="0" smtClean="0"/>
              <a:t>PERSONALITY</a:t>
            </a:r>
            <a:endParaRPr lang="en-US" sz="11500" b="1" dirty="0"/>
          </a:p>
        </p:txBody>
      </p:sp>
      <p:sp>
        <p:nvSpPr>
          <p:cNvPr id="4" name="TextBox 3"/>
          <p:cNvSpPr txBox="1"/>
          <p:nvPr/>
        </p:nvSpPr>
        <p:spPr>
          <a:xfrm>
            <a:off x="2054087" y="1908313"/>
            <a:ext cx="1683474" cy="646331"/>
          </a:xfrm>
          <a:prstGeom prst="rect">
            <a:avLst/>
          </a:prstGeom>
          <a:solidFill>
            <a:srgbClr val="FFFF00"/>
          </a:solidFill>
        </p:spPr>
        <p:txBody>
          <a:bodyPr wrap="none" rtlCol="0">
            <a:spAutoFit/>
          </a:bodyPr>
          <a:lstStyle/>
          <a:p>
            <a:r>
              <a:rPr lang="en-US" sz="3600" b="1" dirty="0" smtClean="0"/>
              <a:t>UNIT-V</a:t>
            </a:r>
            <a:endParaRPr lang="en-US" sz="3600" b="1" dirty="0"/>
          </a:p>
        </p:txBody>
      </p:sp>
    </p:spTree>
    <p:extLst>
      <p:ext uri="{BB962C8B-B14F-4D97-AF65-F5344CB8AC3E}">
        <p14:creationId xmlns:p14="http://schemas.microsoft.com/office/powerpoint/2010/main" val="17008755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78226" y="159026"/>
            <a:ext cx="7510774" cy="7048083"/>
          </a:xfrm>
          <a:prstGeom prst="rect">
            <a:avLst/>
          </a:prstGeom>
          <a:noFill/>
        </p:spPr>
        <p:txBody>
          <a:bodyPr wrap="none" rtlCol="0">
            <a:spAutoFit/>
          </a:bodyPr>
          <a:lstStyle/>
          <a:p>
            <a:pPr marL="571500" indent="-571500">
              <a:buFont typeface="Arial" panose="020B0604020202020204" pitchFamily="34" charset="0"/>
              <a:buChar char="•"/>
            </a:pPr>
            <a:r>
              <a:rPr lang="en-US" sz="3200" b="1" dirty="0" smtClean="0"/>
              <a:t>Meaning of Personality</a:t>
            </a:r>
          </a:p>
          <a:p>
            <a:pPr marL="571500" indent="-571500">
              <a:buFont typeface="Arial" panose="020B0604020202020204" pitchFamily="34" charset="0"/>
              <a:buChar char="•"/>
            </a:pPr>
            <a:r>
              <a:rPr lang="en-US" sz="3200" b="1" dirty="0" smtClean="0"/>
              <a:t>Personality Definitions</a:t>
            </a:r>
          </a:p>
          <a:p>
            <a:pPr marL="571500" indent="-571500">
              <a:buFont typeface="Arial" panose="020B0604020202020204" pitchFamily="34" charset="0"/>
              <a:buChar char="•"/>
            </a:pPr>
            <a:r>
              <a:rPr lang="en-US" sz="3200" b="1" dirty="0" smtClean="0"/>
              <a:t>Determinants of Personality</a:t>
            </a:r>
          </a:p>
          <a:p>
            <a:pPr marL="571500" indent="-571500">
              <a:buFont typeface="Arial" panose="020B0604020202020204" pitchFamily="34" charset="0"/>
              <a:buChar char="•"/>
            </a:pPr>
            <a:r>
              <a:rPr lang="en-US" sz="3200" b="1" dirty="0" smtClean="0"/>
              <a:t>Theories of Personality</a:t>
            </a:r>
          </a:p>
          <a:p>
            <a:pPr marL="571500" indent="-571500">
              <a:buFont typeface="Arial" panose="020B0604020202020204" pitchFamily="34" charset="0"/>
              <a:buChar char="•"/>
            </a:pPr>
            <a:r>
              <a:rPr lang="en-US" sz="3200" b="1" dirty="0" smtClean="0"/>
              <a:t>Type, Trait and Psychoanalytic</a:t>
            </a:r>
          </a:p>
          <a:p>
            <a:pPr marL="571500" indent="-571500">
              <a:buFont typeface="Arial" panose="020B0604020202020204" pitchFamily="34" charset="0"/>
              <a:buChar char="•"/>
            </a:pPr>
            <a:r>
              <a:rPr lang="en-US" sz="3200" b="1" dirty="0" smtClean="0"/>
              <a:t>Type Theories</a:t>
            </a:r>
          </a:p>
          <a:p>
            <a:pPr marL="571500" indent="-571500">
              <a:buFont typeface="Arial" panose="020B0604020202020204" pitchFamily="34" charset="0"/>
              <a:buChar char="•"/>
            </a:pPr>
            <a:r>
              <a:rPr lang="en-US" sz="3200" b="1" dirty="0" smtClean="0"/>
              <a:t>CG Jung’s Classification</a:t>
            </a:r>
          </a:p>
          <a:p>
            <a:pPr marL="571500" indent="-571500">
              <a:buFont typeface="Arial" panose="020B0604020202020204" pitchFamily="34" charset="0"/>
              <a:buChar char="•"/>
            </a:pPr>
            <a:r>
              <a:rPr lang="en-US" sz="3200" b="1" dirty="0" smtClean="0"/>
              <a:t>William Sheldon’s Classification</a:t>
            </a:r>
          </a:p>
          <a:p>
            <a:pPr marL="571500" indent="-571500">
              <a:buFont typeface="Arial" panose="020B0604020202020204" pitchFamily="34" charset="0"/>
              <a:buChar char="•"/>
            </a:pPr>
            <a:r>
              <a:rPr lang="en-US" sz="3200" b="1" dirty="0" smtClean="0"/>
              <a:t>Traits of Personality and Trait Theories</a:t>
            </a:r>
          </a:p>
          <a:p>
            <a:pPr marL="571500" indent="-571500">
              <a:buFont typeface="Arial" panose="020B0604020202020204" pitchFamily="34" charset="0"/>
              <a:buChar char="•"/>
            </a:pPr>
            <a:r>
              <a:rPr lang="en-US" sz="3200" b="1" dirty="0" smtClean="0"/>
              <a:t>Theories of Personality</a:t>
            </a:r>
          </a:p>
          <a:p>
            <a:pPr marL="571500" indent="-571500">
              <a:buFont typeface="Arial" panose="020B0604020202020204" pitchFamily="34" charset="0"/>
              <a:buChar char="•"/>
            </a:pPr>
            <a:r>
              <a:rPr lang="en-US" sz="3200" b="1" dirty="0" smtClean="0"/>
              <a:t>Psychoanalytical Theory</a:t>
            </a:r>
          </a:p>
          <a:p>
            <a:pPr marL="571500" indent="-571500">
              <a:buFont typeface="Arial" panose="020B0604020202020204" pitchFamily="34" charset="0"/>
              <a:buChar char="•"/>
            </a:pPr>
            <a:r>
              <a:rPr lang="en-US" sz="3200" b="1" dirty="0" smtClean="0"/>
              <a:t>Psychosexual Stage of Development</a:t>
            </a:r>
          </a:p>
          <a:p>
            <a:pPr marL="571500" indent="-571500">
              <a:buFont typeface="Arial" panose="020B0604020202020204" pitchFamily="34" charset="0"/>
              <a:buChar char="•"/>
            </a:pPr>
            <a:r>
              <a:rPr lang="en-US" sz="3200" b="1" dirty="0" smtClean="0"/>
              <a:t>Assessment of Personality</a:t>
            </a:r>
          </a:p>
          <a:p>
            <a:pPr marL="571500" indent="-571500">
              <a:buFont typeface="Arial" panose="020B0604020202020204" pitchFamily="34" charset="0"/>
              <a:buChar char="•"/>
            </a:pPr>
            <a:endParaRPr lang="en-US" sz="3600" b="1" dirty="0"/>
          </a:p>
        </p:txBody>
      </p:sp>
    </p:spTree>
    <p:extLst>
      <p:ext uri="{BB962C8B-B14F-4D97-AF65-F5344CB8AC3E}">
        <p14:creationId xmlns:p14="http://schemas.microsoft.com/office/powerpoint/2010/main" val="39840454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027583" y="477078"/>
            <a:ext cx="7228646" cy="2554545"/>
          </a:xfrm>
          <a:prstGeom prst="rect">
            <a:avLst/>
          </a:prstGeom>
          <a:noFill/>
        </p:spPr>
        <p:txBody>
          <a:bodyPr wrap="none" rtlCol="0">
            <a:spAutoFit/>
          </a:bodyPr>
          <a:lstStyle/>
          <a:p>
            <a:r>
              <a:rPr lang="en-US" sz="3200" b="1" dirty="0" smtClean="0"/>
              <a:t>. Project and Non-Projective Techniques</a:t>
            </a:r>
          </a:p>
          <a:p>
            <a:r>
              <a:rPr lang="en-US" sz="3200" b="1" dirty="0" smtClean="0"/>
              <a:t>. Rorschach Inkblot Test</a:t>
            </a:r>
          </a:p>
          <a:p>
            <a:r>
              <a:rPr lang="en-US" sz="3200" b="1" dirty="0" smtClean="0"/>
              <a:t>. TAT Test</a:t>
            </a:r>
          </a:p>
          <a:p>
            <a:r>
              <a:rPr lang="en-US" sz="3200" b="1" dirty="0" smtClean="0"/>
              <a:t>. Important Projective Techniques</a:t>
            </a:r>
          </a:p>
          <a:p>
            <a:r>
              <a:rPr lang="en-US" sz="3200" b="1" dirty="0" smtClean="0"/>
              <a:t>  </a:t>
            </a:r>
            <a:endParaRPr lang="en-US" sz="3200" b="1" dirty="0"/>
          </a:p>
        </p:txBody>
      </p:sp>
    </p:spTree>
    <p:extLst>
      <p:ext uri="{BB962C8B-B14F-4D97-AF65-F5344CB8AC3E}">
        <p14:creationId xmlns:p14="http://schemas.microsoft.com/office/powerpoint/2010/main" val="15641819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11891" y="329784"/>
            <a:ext cx="6355458" cy="769441"/>
          </a:xfrm>
          <a:prstGeom prst="rect">
            <a:avLst/>
          </a:prstGeom>
        </p:spPr>
        <p:txBody>
          <a:bodyPr wrap="none">
            <a:spAutoFit/>
          </a:bodyPr>
          <a:lstStyle/>
          <a:p>
            <a:pPr marL="571500" indent="-571500">
              <a:buFont typeface="Arial" panose="020B0604020202020204" pitchFamily="34" charset="0"/>
              <a:buChar char="•"/>
            </a:pPr>
            <a:r>
              <a:rPr lang="en-US" sz="4400" b="1" u="sng" dirty="0"/>
              <a:t>Meaning of Personality</a:t>
            </a:r>
          </a:p>
        </p:txBody>
      </p:sp>
      <p:sp>
        <p:nvSpPr>
          <p:cNvPr id="3" name="TextBox 2"/>
          <p:cNvSpPr txBox="1"/>
          <p:nvPr/>
        </p:nvSpPr>
        <p:spPr>
          <a:xfrm>
            <a:off x="667380" y="1212931"/>
            <a:ext cx="11354731" cy="4524315"/>
          </a:xfrm>
          <a:prstGeom prst="rect">
            <a:avLst/>
          </a:prstGeom>
          <a:solidFill>
            <a:srgbClr val="C00000"/>
          </a:solidFill>
        </p:spPr>
        <p:txBody>
          <a:bodyPr wrap="square" rtlCol="0">
            <a:spAutoFit/>
          </a:bodyPr>
          <a:lstStyle/>
          <a:p>
            <a:r>
              <a:rPr lang="en-US" sz="2400" b="1" dirty="0">
                <a:solidFill>
                  <a:srgbClr val="FFFF00"/>
                </a:solidFill>
              </a:rPr>
              <a:t>Personality refers to the enduring characteristics and behavior that comprise a person's unique adjustment to life, including major traits, interests, drives, values, self-concept, abilities, and emotional </a:t>
            </a:r>
            <a:r>
              <a:rPr lang="en-US" sz="2400" b="1" dirty="0" smtClean="0">
                <a:solidFill>
                  <a:srgbClr val="FFFF00"/>
                </a:solidFill>
              </a:rPr>
              <a:t>patterns</a:t>
            </a:r>
            <a:r>
              <a:rPr lang="en-US" dirty="0" smtClean="0"/>
              <a:t>.</a:t>
            </a:r>
            <a:endParaRPr lang="en-US" sz="2400" b="1" dirty="0" smtClean="0">
              <a:solidFill>
                <a:srgbClr val="FFFF00"/>
              </a:solidFill>
            </a:endParaRPr>
          </a:p>
          <a:p>
            <a:endParaRPr lang="en-US" sz="2400" b="1" dirty="0" smtClean="0">
              <a:solidFill>
                <a:srgbClr val="FFFF00"/>
              </a:solidFill>
            </a:endParaRPr>
          </a:p>
          <a:p>
            <a:r>
              <a:rPr lang="en-US" sz="2400" b="1" dirty="0">
                <a:solidFill>
                  <a:srgbClr val="FFFF00"/>
                </a:solidFill>
              </a:rPr>
              <a:t> </a:t>
            </a:r>
            <a:r>
              <a:rPr lang="en-US" sz="2400" b="1" dirty="0" smtClean="0">
                <a:solidFill>
                  <a:srgbClr val="FFFF00"/>
                </a:solidFill>
              </a:rPr>
              <a:t>             The term personality has been defined in many ways, but as a psychological concept two main meanings have evolved. The first pertains to the consistent differences that exist between people: in this sense, the study of personality focuses on classifying and explaining relatively stable human psychological characteristics. The second meaning emphasizes those qualities that make all people alike and that distinguish psychological man from other species: it directs the personality theorist to search for those regularities among all people that define the nature of man as well as the factors that influence the course of lives.</a:t>
            </a:r>
            <a:endParaRPr lang="en-US" sz="2400" b="1" dirty="0">
              <a:solidFill>
                <a:srgbClr val="FFFF00"/>
              </a:solidFill>
            </a:endParaRPr>
          </a:p>
        </p:txBody>
      </p:sp>
    </p:spTree>
    <p:extLst>
      <p:ext uri="{BB962C8B-B14F-4D97-AF65-F5344CB8AC3E}">
        <p14:creationId xmlns:p14="http://schemas.microsoft.com/office/powerpoint/2010/main" val="37445147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34060" y="116821"/>
            <a:ext cx="6292941" cy="769441"/>
          </a:xfrm>
          <a:prstGeom prst="rect">
            <a:avLst/>
          </a:prstGeom>
        </p:spPr>
        <p:txBody>
          <a:bodyPr wrap="none">
            <a:spAutoFit/>
          </a:bodyPr>
          <a:lstStyle/>
          <a:p>
            <a:pPr marL="571500" indent="-571500">
              <a:buFont typeface="Arial" panose="020B0604020202020204" pitchFamily="34" charset="0"/>
              <a:buChar char="•"/>
            </a:pPr>
            <a:r>
              <a:rPr lang="en-US" sz="4400" b="1" u="sng" dirty="0"/>
              <a:t>Personality Definitions</a:t>
            </a:r>
          </a:p>
        </p:txBody>
      </p:sp>
      <p:sp>
        <p:nvSpPr>
          <p:cNvPr id="3" name="TextBox 2"/>
          <p:cNvSpPr txBox="1"/>
          <p:nvPr/>
        </p:nvSpPr>
        <p:spPr>
          <a:xfrm>
            <a:off x="1696278" y="1179443"/>
            <a:ext cx="184731" cy="369332"/>
          </a:xfrm>
          <a:prstGeom prst="rect">
            <a:avLst/>
          </a:prstGeom>
          <a:noFill/>
        </p:spPr>
        <p:txBody>
          <a:bodyPr wrap="none" rtlCol="0">
            <a:spAutoFit/>
          </a:bodyPr>
          <a:lstStyle/>
          <a:p>
            <a:endParaRPr lang="en-US" dirty="0"/>
          </a:p>
        </p:txBody>
      </p:sp>
      <p:sp>
        <p:nvSpPr>
          <p:cNvPr id="4" name="TextBox 3"/>
          <p:cNvSpPr txBox="1"/>
          <p:nvPr/>
        </p:nvSpPr>
        <p:spPr>
          <a:xfrm>
            <a:off x="1169234" y="1060174"/>
            <a:ext cx="10807908" cy="5539978"/>
          </a:xfrm>
          <a:prstGeom prst="rect">
            <a:avLst/>
          </a:prstGeom>
          <a:solidFill>
            <a:srgbClr val="002060"/>
          </a:solidFill>
        </p:spPr>
        <p:txBody>
          <a:bodyPr wrap="square" rtlCol="0">
            <a:spAutoFit/>
          </a:bodyPr>
          <a:lstStyle/>
          <a:p>
            <a:r>
              <a:rPr lang="en-US" sz="2800" b="1" dirty="0">
                <a:solidFill>
                  <a:schemeClr val="bg1"/>
                </a:solidFill>
              </a:rPr>
              <a:t>The consistent high level traits associated with the way an individual interacts with other individuals and groups</a:t>
            </a:r>
            <a:r>
              <a:rPr lang="en-US" sz="2800" b="1" dirty="0" smtClean="0">
                <a:solidFill>
                  <a:schemeClr val="bg1"/>
                </a:solidFill>
              </a:rPr>
              <a:t>.</a:t>
            </a:r>
          </a:p>
          <a:p>
            <a:r>
              <a:rPr lang="en-US" sz="2800" b="1" dirty="0" smtClean="0">
                <a:solidFill>
                  <a:schemeClr val="bg1"/>
                </a:solidFill>
              </a:rPr>
              <a:t> </a:t>
            </a:r>
            <a:r>
              <a:rPr lang="en-US" sz="2800" b="1" dirty="0">
                <a:solidFill>
                  <a:schemeClr val="bg1"/>
                </a:solidFill>
              </a:rPr>
              <a:t>Learning: The processes by which an individual acquires new skills, behaviors, or understandings, often in a formal setting called education</a:t>
            </a:r>
            <a:r>
              <a:rPr lang="en-US" sz="2800" b="1" dirty="0" smtClean="0">
                <a:solidFill>
                  <a:schemeClr val="bg1"/>
                </a:solidFill>
              </a:rPr>
              <a:t>.</a:t>
            </a:r>
          </a:p>
          <a:p>
            <a:r>
              <a:rPr lang="en-US" sz="2800" b="1" dirty="0">
                <a:solidFill>
                  <a:schemeClr val="bg1"/>
                </a:solidFill>
              </a:rPr>
              <a:t> </a:t>
            </a:r>
            <a:r>
              <a:rPr lang="en-US" sz="2800" b="1" dirty="0" smtClean="0">
                <a:solidFill>
                  <a:schemeClr val="bg1"/>
                </a:solidFill>
              </a:rPr>
              <a:t>       The word “personality” stems from the </a:t>
            </a:r>
            <a:r>
              <a:rPr lang="en-US" sz="2800" b="1" dirty="0" err="1" smtClean="0">
                <a:solidFill>
                  <a:schemeClr val="bg1"/>
                </a:solidFill>
              </a:rPr>
              <a:t>latin</a:t>
            </a:r>
            <a:r>
              <a:rPr lang="en-US" sz="2800" b="1" dirty="0" smtClean="0">
                <a:solidFill>
                  <a:schemeClr val="bg1"/>
                </a:solidFill>
              </a:rPr>
              <a:t> word persons, which refers to a theatrical mask worn by performers in order to either project different roles or disguise their identities. While there are many different definitions of personality, most focus on the pattern of </a:t>
            </a:r>
            <a:r>
              <a:rPr lang="en-US" sz="2800" b="1" dirty="0" err="1" smtClean="0">
                <a:solidFill>
                  <a:schemeClr val="bg1"/>
                </a:solidFill>
              </a:rPr>
              <a:t>behaviours</a:t>
            </a:r>
            <a:r>
              <a:rPr lang="en-US" sz="2800" b="1" dirty="0" smtClean="0">
                <a:solidFill>
                  <a:schemeClr val="bg1"/>
                </a:solidFill>
              </a:rPr>
              <a:t> and characteristics that can help predict and explain a person’s behavior.</a:t>
            </a:r>
          </a:p>
          <a:p>
            <a:endParaRPr lang="en-US" sz="2800" b="1" dirty="0"/>
          </a:p>
          <a:p>
            <a:endParaRPr lang="en-US" dirty="0"/>
          </a:p>
        </p:txBody>
      </p:sp>
    </p:spTree>
    <p:extLst>
      <p:ext uri="{BB962C8B-B14F-4D97-AF65-F5344CB8AC3E}">
        <p14:creationId xmlns:p14="http://schemas.microsoft.com/office/powerpoint/2010/main" val="13991717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96207" y="0"/>
            <a:ext cx="7602594" cy="769441"/>
          </a:xfrm>
          <a:prstGeom prst="rect">
            <a:avLst/>
          </a:prstGeom>
        </p:spPr>
        <p:txBody>
          <a:bodyPr wrap="none">
            <a:spAutoFit/>
          </a:bodyPr>
          <a:lstStyle/>
          <a:p>
            <a:pPr marL="571500" indent="-571500">
              <a:buFont typeface="Arial" panose="020B0604020202020204" pitchFamily="34" charset="0"/>
              <a:buChar char="•"/>
            </a:pPr>
            <a:r>
              <a:rPr lang="en-US" sz="4400" b="1" u="sng" dirty="0"/>
              <a:t>Determinants of Personality</a:t>
            </a:r>
          </a:p>
        </p:txBody>
      </p:sp>
      <p:sp>
        <p:nvSpPr>
          <p:cNvPr id="3" name="TextBox 2"/>
          <p:cNvSpPr txBox="1"/>
          <p:nvPr/>
        </p:nvSpPr>
        <p:spPr>
          <a:xfrm>
            <a:off x="179882" y="769441"/>
            <a:ext cx="11711861" cy="2677656"/>
          </a:xfrm>
          <a:prstGeom prst="rect">
            <a:avLst/>
          </a:prstGeom>
          <a:solidFill>
            <a:srgbClr val="7030A0"/>
          </a:solidFill>
        </p:spPr>
        <p:txBody>
          <a:bodyPr wrap="none" rtlCol="0">
            <a:spAutoFit/>
          </a:bodyPr>
          <a:lstStyle/>
          <a:p>
            <a:r>
              <a:rPr lang="en-US" sz="2800" b="1" dirty="0" smtClean="0">
                <a:solidFill>
                  <a:schemeClr val="bg1"/>
                </a:solidFill>
              </a:rPr>
              <a:t>The major determinants of personality can be grouped into five categories:</a:t>
            </a:r>
          </a:p>
          <a:p>
            <a:pPr marL="342900" indent="-342900">
              <a:buAutoNum type="arabicPeriod"/>
            </a:pPr>
            <a:r>
              <a:rPr lang="en-US" sz="2800" b="1" dirty="0">
                <a:solidFill>
                  <a:schemeClr val="bg1"/>
                </a:solidFill>
              </a:rPr>
              <a:t>Biological Factors</a:t>
            </a:r>
          </a:p>
          <a:p>
            <a:pPr marL="342900" indent="-342900">
              <a:buAutoNum type="arabicPeriod"/>
            </a:pPr>
            <a:r>
              <a:rPr lang="en-US" sz="2800" b="1" dirty="0" smtClean="0">
                <a:solidFill>
                  <a:schemeClr val="bg1"/>
                </a:solidFill>
              </a:rPr>
              <a:t>Social Factors</a:t>
            </a:r>
          </a:p>
          <a:p>
            <a:pPr marL="342900" indent="-342900">
              <a:buAutoNum type="arabicPeriod"/>
            </a:pPr>
            <a:r>
              <a:rPr lang="en-US" sz="2800" b="1" dirty="0" smtClean="0">
                <a:solidFill>
                  <a:schemeClr val="bg1"/>
                </a:solidFill>
              </a:rPr>
              <a:t>Cultural Factors</a:t>
            </a:r>
          </a:p>
          <a:p>
            <a:pPr marL="342900" indent="-342900">
              <a:buAutoNum type="arabicPeriod"/>
            </a:pPr>
            <a:r>
              <a:rPr lang="en-US" sz="2800" b="1" dirty="0" smtClean="0">
                <a:solidFill>
                  <a:schemeClr val="bg1"/>
                </a:solidFill>
              </a:rPr>
              <a:t>Situational Factors</a:t>
            </a:r>
          </a:p>
          <a:p>
            <a:pPr marL="342900" indent="-342900">
              <a:buAutoNum type="arabicPeriod"/>
            </a:pPr>
            <a:r>
              <a:rPr lang="en-US" sz="2800" b="1" dirty="0" smtClean="0">
                <a:solidFill>
                  <a:schemeClr val="bg1"/>
                </a:solidFill>
              </a:rPr>
              <a:t>Physical Factors</a:t>
            </a:r>
            <a:endParaRPr lang="en-US" sz="2800" b="1" dirty="0">
              <a:solidFill>
                <a:schemeClr val="bg1"/>
              </a:solidFill>
            </a:endParaRPr>
          </a:p>
        </p:txBody>
      </p:sp>
      <p:sp>
        <p:nvSpPr>
          <p:cNvPr id="4" name="TextBox 3"/>
          <p:cNvSpPr txBox="1"/>
          <p:nvPr/>
        </p:nvSpPr>
        <p:spPr>
          <a:xfrm>
            <a:off x="989351" y="3582649"/>
            <a:ext cx="3730508" cy="861774"/>
          </a:xfrm>
          <a:prstGeom prst="rect">
            <a:avLst/>
          </a:prstGeom>
          <a:noFill/>
        </p:spPr>
        <p:txBody>
          <a:bodyPr wrap="none" rtlCol="0">
            <a:spAutoFit/>
          </a:bodyPr>
          <a:lstStyle/>
          <a:p>
            <a:r>
              <a:rPr lang="en-US" sz="3200" b="1" u="sng" dirty="0" smtClean="0"/>
              <a:t>1. Biological </a:t>
            </a:r>
            <a:r>
              <a:rPr lang="en-US" sz="3200" b="1" u="sng" dirty="0"/>
              <a:t>Factors</a:t>
            </a:r>
          </a:p>
          <a:p>
            <a:endParaRPr lang="en-US" dirty="0"/>
          </a:p>
        </p:txBody>
      </p:sp>
      <p:sp>
        <p:nvSpPr>
          <p:cNvPr id="5" name="TextBox 4"/>
          <p:cNvSpPr txBox="1"/>
          <p:nvPr/>
        </p:nvSpPr>
        <p:spPr>
          <a:xfrm>
            <a:off x="851630" y="4256809"/>
            <a:ext cx="11040113" cy="2369880"/>
          </a:xfrm>
          <a:prstGeom prst="rect">
            <a:avLst/>
          </a:prstGeom>
          <a:solidFill>
            <a:srgbClr val="FFFF00"/>
          </a:solidFill>
        </p:spPr>
        <p:txBody>
          <a:bodyPr wrap="square" rtlCol="0">
            <a:spAutoFit/>
          </a:bodyPr>
          <a:lstStyle/>
          <a:p>
            <a:r>
              <a:rPr lang="en-US" sz="2400" b="1" dirty="0" smtClean="0">
                <a:latin typeface="Century Gothic" panose="020B0502020202020204" pitchFamily="34" charset="0"/>
              </a:rPr>
              <a:t>The basic characteristics of the human biological system determine how human beings absorb external stimuli and react to them.</a:t>
            </a:r>
          </a:p>
          <a:p>
            <a:pPr marL="457200" indent="-457200">
              <a:buAutoNum type="alphaLcParenR"/>
            </a:pPr>
            <a:r>
              <a:rPr lang="en-US" sz="2800" b="1" u="sng" dirty="0" smtClean="0">
                <a:latin typeface="Century Gothic" panose="020B0502020202020204" pitchFamily="34" charset="0"/>
              </a:rPr>
              <a:t>Heredity:</a:t>
            </a:r>
          </a:p>
          <a:p>
            <a:r>
              <a:rPr lang="en-US" sz="2400" b="1" dirty="0" smtClean="0">
                <a:latin typeface="Century Gothic" panose="020B0502020202020204" pitchFamily="34" charset="0"/>
              </a:rPr>
              <a:t>Heredity is the transfer of features from predecessors to the next generation via chromosomes found in germ cells. Heredity influences the physical , emotional and mental states of an individual.</a:t>
            </a:r>
            <a:endParaRPr lang="en-US" sz="2400" b="1" dirty="0">
              <a:latin typeface="Century Gothic" panose="020B0502020202020204" pitchFamily="34" charset="0"/>
            </a:endParaRPr>
          </a:p>
        </p:txBody>
      </p:sp>
    </p:spTree>
    <p:extLst>
      <p:ext uri="{BB962C8B-B14F-4D97-AF65-F5344CB8AC3E}">
        <p14:creationId xmlns:p14="http://schemas.microsoft.com/office/powerpoint/2010/main" val="372157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9803" y="104931"/>
            <a:ext cx="11632367" cy="2862322"/>
          </a:xfrm>
          <a:prstGeom prst="rect">
            <a:avLst/>
          </a:prstGeom>
          <a:solidFill>
            <a:srgbClr val="FFFF00"/>
          </a:solidFill>
        </p:spPr>
        <p:txBody>
          <a:bodyPr wrap="square" rtlCol="0">
            <a:spAutoFit/>
          </a:bodyPr>
          <a:lstStyle/>
          <a:p>
            <a:r>
              <a:rPr lang="en-US" sz="3200" b="1" u="sng" dirty="0" smtClean="0">
                <a:latin typeface="Century Gothic" panose="020B0502020202020204" pitchFamily="34" charset="0"/>
              </a:rPr>
              <a:t>b) Brain:</a:t>
            </a:r>
            <a:r>
              <a:rPr lang="en-US" dirty="0" smtClean="0">
                <a:latin typeface="Century Gothic" panose="020B0502020202020204" pitchFamily="34" charset="0"/>
              </a:rPr>
              <a:t>:</a:t>
            </a:r>
          </a:p>
          <a:p>
            <a:r>
              <a:rPr lang="en-US" sz="2400" b="1" dirty="0" smtClean="0">
                <a:latin typeface="Century Gothic" panose="020B0502020202020204" pitchFamily="34" charset="0"/>
              </a:rPr>
              <a:t>Another important factor that plays a vital role in personality is the brain. It is believed that its structure defines personality. However no concrete evidence is found yet to confirm its relevance in personality development.</a:t>
            </a:r>
          </a:p>
          <a:p>
            <a:r>
              <a:rPr lang="en-US" sz="2800" b="1" u="sng" dirty="0" smtClean="0">
                <a:latin typeface="Century Gothic" panose="020B0502020202020204" pitchFamily="34" charset="0"/>
              </a:rPr>
              <a:t>C) Physical Features:</a:t>
            </a:r>
          </a:p>
          <a:p>
            <a:r>
              <a:rPr lang="en-US" sz="2400" b="1" dirty="0" smtClean="0">
                <a:latin typeface="Century Gothic" panose="020B0502020202020204" pitchFamily="34" charset="0"/>
              </a:rPr>
              <a:t>Physical features and maturity rate also determine personality formation. This is because physical features influence others and also the self-image.</a:t>
            </a:r>
            <a:endParaRPr lang="en-US" sz="2400" b="1" dirty="0">
              <a:latin typeface="Century Gothic" panose="020B0502020202020204" pitchFamily="34" charset="0"/>
            </a:endParaRPr>
          </a:p>
        </p:txBody>
      </p:sp>
      <p:sp>
        <p:nvSpPr>
          <p:cNvPr id="3" name="TextBox 2"/>
          <p:cNvSpPr txBox="1"/>
          <p:nvPr/>
        </p:nvSpPr>
        <p:spPr>
          <a:xfrm>
            <a:off x="1064302" y="2967253"/>
            <a:ext cx="3042436" cy="584775"/>
          </a:xfrm>
          <a:prstGeom prst="rect">
            <a:avLst/>
          </a:prstGeom>
          <a:noFill/>
        </p:spPr>
        <p:txBody>
          <a:bodyPr wrap="none" rtlCol="0">
            <a:spAutoFit/>
          </a:bodyPr>
          <a:lstStyle/>
          <a:p>
            <a:r>
              <a:rPr lang="en-US" sz="3200" b="1" u="sng" dirty="0" smtClean="0"/>
              <a:t>2. Social Factors</a:t>
            </a:r>
            <a:endParaRPr lang="en-US" sz="3200" b="1" u="sng" dirty="0"/>
          </a:p>
        </p:txBody>
      </p:sp>
      <p:sp>
        <p:nvSpPr>
          <p:cNvPr id="4" name="TextBox 3"/>
          <p:cNvSpPr txBox="1"/>
          <p:nvPr/>
        </p:nvSpPr>
        <p:spPr>
          <a:xfrm>
            <a:off x="569626" y="3597639"/>
            <a:ext cx="11362544" cy="2677656"/>
          </a:xfrm>
          <a:prstGeom prst="rect">
            <a:avLst/>
          </a:prstGeom>
          <a:solidFill>
            <a:srgbClr val="92D050"/>
          </a:solidFill>
        </p:spPr>
        <p:txBody>
          <a:bodyPr wrap="square" rtlCol="0">
            <a:spAutoFit/>
          </a:bodyPr>
          <a:lstStyle/>
          <a:p>
            <a:r>
              <a:rPr lang="en-US" sz="2400" b="1" dirty="0" smtClean="0">
                <a:latin typeface="Century Gothic" panose="020B0502020202020204" pitchFamily="34" charset="0"/>
              </a:rPr>
              <a:t>The personality of an individual is affected by numerous social factors such as nuclear families and remote and universal alliances. Family and social background have an immense impact on personality development. The following factors affect personality development:</a:t>
            </a:r>
          </a:p>
          <a:p>
            <a:pPr marL="457200" indent="-457200">
              <a:buAutoNum type="alphaLcParenR"/>
            </a:pPr>
            <a:r>
              <a:rPr lang="en-US" sz="2400" b="1" u="sng" dirty="0" smtClean="0">
                <a:latin typeface="Century Gothic" panose="020B0502020202020204" pitchFamily="34" charset="0"/>
              </a:rPr>
              <a:t>Home Environment</a:t>
            </a:r>
          </a:p>
          <a:p>
            <a:r>
              <a:rPr lang="en-US" sz="2400" b="1" dirty="0">
                <a:latin typeface="Century Gothic" panose="020B0502020202020204" pitchFamily="34" charset="0"/>
              </a:rPr>
              <a:t> </a:t>
            </a:r>
            <a:r>
              <a:rPr lang="en-US" sz="2400" b="1" dirty="0" smtClean="0">
                <a:latin typeface="Century Gothic" panose="020B0502020202020204" pitchFamily="34" charset="0"/>
              </a:rPr>
              <a:t>      The environment where a person is born and brought up has a huge impact on his overall personality development.</a:t>
            </a:r>
            <a:endParaRPr lang="en-US" sz="2400" b="1" dirty="0">
              <a:latin typeface="Century Gothic" panose="020B0502020202020204" pitchFamily="34" charset="0"/>
            </a:endParaRPr>
          </a:p>
        </p:txBody>
      </p:sp>
    </p:spTree>
    <p:extLst>
      <p:ext uri="{BB962C8B-B14F-4D97-AF65-F5344CB8AC3E}">
        <p14:creationId xmlns:p14="http://schemas.microsoft.com/office/powerpoint/2010/main" val="20409443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9587" y="104931"/>
            <a:ext cx="11362544" cy="3046988"/>
          </a:xfrm>
          <a:prstGeom prst="rect">
            <a:avLst/>
          </a:prstGeom>
          <a:solidFill>
            <a:srgbClr val="92D050"/>
          </a:solidFill>
        </p:spPr>
        <p:txBody>
          <a:bodyPr wrap="square" rtlCol="0">
            <a:spAutoFit/>
          </a:bodyPr>
          <a:lstStyle/>
          <a:p>
            <a:r>
              <a:rPr lang="en-US" sz="2400" b="1" dirty="0" smtClean="0">
                <a:latin typeface="Century Gothic" panose="020B0502020202020204" pitchFamily="34" charset="0"/>
              </a:rPr>
              <a:t>b) </a:t>
            </a:r>
            <a:r>
              <a:rPr lang="en-US" sz="2400" b="1" u="sng" dirty="0" smtClean="0">
                <a:latin typeface="Century Gothic" panose="020B0502020202020204" pitchFamily="34" charset="0"/>
              </a:rPr>
              <a:t>Family Members</a:t>
            </a:r>
          </a:p>
          <a:p>
            <a:r>
              <a:rPr lang="en-US" sz="2400" b="1" dirty="0">
                <a:latin typeface="Century Gothic" panose="020B0502020202020204" pitchFamily="34" charset="0"/>
              </a:rPr>
              <a:t> </a:t>
            </a:r>
            <a:r>
              <a:rPr lang="en-US" sz="2400" b="1" dirty="0" smtClean="0">
                <a:latin typeface="Century Gothic" panose="020B0502020202020204" pitchFamily="34" charset="0"/>
              </a:rPr>
              <a:t>    Parents and other members of the family also have a significant impact on the personality development of an individual. Parents and children share a stronger bond than the bond between children and teachers.</a:t>
            </a:r>
          </a:p>
          <a:p>
            <a:r>
              <a:rPr lang="en-US" sz="2400" b="1" dirty="0" smtClean="0">
                <a:latin typeface="Century Gothic" panose="020B0502020202020204" pitchFamily="34" charset="0"/>
              </a:rPr>
              <a:t>C) </a:t>
            </a:r>
            <a:r>
              <a:rPr lang="en-US" sz="2400" b="1" u="sng" dirty="0" smtClean="0">
                <a:latin typeface="Century Gothic" panose="020B0502020202020204" pitchFamily="34" charset="0"/>
              </a:rPr>
              <a:t>Social Groups</a:t>
            </a:r>
          </a:p>
          <a:p>
            <a:r>
              <a:rPr lang="en-US" sz="2400" b="1" dirty="0" smtClean="0">
                <a:latin typeface="Century Gothic" panose="020B0502020202020204" pitchFamily="34" charset="0"/>
              </a:rPr>
              <a:t>Society also influences an individuals personality </a:t>
            </a:r>
            <a:r>
              <a:rPr lang="en-US" sz="2400" b="1" dirty="0" err="1" smtClean="0">
                <a:latin typeface="Century Gothic" panose="020B0502020202020204" pitchFamily="34" charset="0"/>
              </a:rPr>
              <a:t>eg</a:t>
            </a:r>
            <a:r>
              <a:rPr lang="en-US" sz="2400" b="1" dirty="0" smtClean="0">
                <a:latin typeface="Century Gothic" panose="020B0502020202020204" pitchFamily="34" charset="0"/>
              </a:rPr>
              <a:t>: the school where a child studies, the friend circle, colleagues at work, </a:t>
            </a:r>
            <a:r>
              <a:rPr lang="en-US" sz="2400" b="1" dirty="0" err="1" smtClean="0">
                <a:latin typeface="Century Gothic" panose="020B0502020202020204" pitchFamily="34" charset="0"/>
              </a:rPr>
              <a:t>etc</a:t>
            </a:r>
            <a:endParaRPr lang="en-US" sz="2400" b="1" dirty="0" smtClean="0">
              <a:latin typeface="Century Gothic" panose="020B0502020202020204" pitchFamily="34" charset="0"/>
            </a:endParaRPr>
          </a:p>
          <a:p>
            <a:endParaRPr lang="en-US" sz="2400" b="1" dirty="0"/>
          </a:p>
        </p:txBody>
      </p:sp>
      <p:sp>
        <p:nvSpPr>
          <p:cNvPr id="3" name="TextBox 2"/>
          <p:cNvSpPr txBox="1"/>
          <p:nvPr/>
        </p:nvSpPr>
        <p:spPr>
          <a:xfrm>
            <a:off x="824460" y="3069394"/>
            <a:ext cx="3376245" cy="584775"/>
          </a:xfrm>
          <a:prstGeom prst="rect">
            <a:avLst/>
          </a:prstGeom>
          <a:noFill/>
        </p:spPr>
        <p:txBody>
          <a:bodyPr wrap="none" rtlCol="0">
            <a:spAutoFit/>
          </a:bodyPr>
          <a:lstStyle/>
          <a:p>
            <a:r>
              <a:rPr lang="en-US" sz="3200" b="1" u="sng" dirty="0"/>
              <a:t>3</a:t>
            </a:r>
            <a:r>
              <a:rPr lang="en-US" sz="3200" b="1" u="sng" dirty="0" smtClean="0"/>
              <a:t>. Cultural Factors</a:t>
            </a:r>
            <a:endParaRPr lang="en-US" sz="3200" b="1" u="sng" dirty="0"/>
          </a:p>
        </p:txBody>
      </p:sp>
      <p:sp>
        <p:nvSpPr>
          <p:cNvPr id="4" name="TextBox 3"/>
          <p:cNvSpPr txBox="1"/>
          <p:nvPr/>
        </p:nvSpPr>
        <p:spPr>
          <a:xfrm>
            <a:off x="629587" y="3654169"/>
            <a:ext cx="11362544" cy="3046988"/>
          </a:xfrm>
          <a:prstGeom prst="rect">
            <a:avLst/>
          </a:prstGeom>
          <a:solidFill>
            <a:srgbClr val="FFC000"/>
          </a:solidFill>
        </p:spPr>
        <p:txBody>
          <a:bodyPr wrap="square" rtlCol="0">
            <a:spAutoFit/>
          </a:bodyPr>
          <a:lstStyle/>
          <a:p>
            <a:r>
              <a:rPr lang="en-US" sz="2400" b="1" dirty="0" smtClean="0">
                <a:latin typeface="Century Gothic" panose="020B0502020202020204" pitchFamily="34" charset="0"/>
              </a:rPr>
              <a:t>Culture is one of the most important factors in shaping the personality of an individual. It decides what the person actually is and what he is learning. It also determines the behavior and attitude of a person towards freedom, hostility, rivalry, and collaboration.</a:t>
            </a:r>
          </a:p>
          <a:p>
            <a:r>
              <a:rPr lang="en-US" sz="2400" b="1" dirty="0">
                <a:latin typeface="Century Gothic" panose="020B0502020202020204" pitchFamily="34" charset="0"/>
              </a:rPr>
              <a:t> </a:t>
            </a:r>
            <a:r>
              <a:rPr lang="en-US" sz="2400" b="1" dirty="0" smtClean="0">
                <a:latin typeface="Century Gothic" panose="020B0502020202020204" pitchFamily="34" charset="0"/>
              </a:rPr>
              <a:t>       Cultural factors influence the personality of an individual. The reason is that people need to develop their personalities within the cultural environment. On the whole, culture is the combination of beliefs, values, traditions, customs, habits and attitudes that the person gets from society.</a:t>
            </a:r>
            <a:endParaRPr lang="en-US" sz="2400" b="1" dirty="0">
              <a:latin typeface="Century Gothic" panose="020B0502020202020204" pitchFamily="34" charset="0"/>
            </a:endParaRPr>
          </a:p>
        </p:txBody>
      </p:sp>
    </p:spTree>
    <p:extLst>
      <p:ext uri="{BB962C8B-B14F-4D97-AF65-F5344CB8AC3E}">
        <p14:creationId xmlns:p14="http://schemas.microsoft.com/office/powerpoint/2010/main" val="36719627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69430" y="169208"/>
            <a:ext cx="3949736" cy="584775"/>
          </a:xfrm>
          <a:prstGeom prst="rect">
            <a:avLst/>
          </a:prstGeom>
          <a:noFill/>
        </p:spPr>
        <p:txBody>
          <a:bodyPr wrap="none" rtlCol="0">
            <a:spAutoFit/>
          </a:bodyPr>
          <a:lstStyle/>
          <a:p>
            <a:r>
              <a:rPr lang="en-US" sz="3200" b="1" u="sng" dirty="0" smtClean="0"/>
              <a:t>4. Situational Factors</a:t>
            </a:r>
            <a:endParaRPr lang="en-US" sz="3200" b="1" u="sng" dirty="0"/>
          </a:p>
        </p:txBody>
      </p:sp>
      <p:sp>
        <p:nvSpPr>
          <p:cNvPr id="3" name="TextBox 2"/>
          <p:cNvSpPr txBox="1"/>
          <p:nvPr/>
        </p:nvSpPr>
        <p:spPr>
          <a:xfrm>
            <a:off x="704538" y="850297"/>
            <a:ext cx="11362544" cy="2677656"/>
          </a:xfrm>
          <a:prstGeom prst="rect">
            <a:avLst/>
          </a:prstGeom>
          <a:solidFill>
            <a:schemeClr val="accent1">
              <a:lumMod val="60000"/>
              <a:lumOff val="40000"/>
            </a:schemeClr>
          </a:solidFill>
        </p:spPr>
        <p:txBody>
          <a:bodyPr wrap="square" rtlCol="0">
            <a:spAutoFit/>
          </a:bodyPr>
          <a:lstStyle/>
          <a:p>
            <a:r>
              <a:rPr lang="en-US" sz="2400" b="1" dirty="0" smtClean="0">
                <a:latin typeface="Century Gothic" panose="020B0502020202020204" pitchFamily="34" charset="0"/>
              </a:rPr>
              <a:t>The personality formation of an individual also depends on situational factors. Situational factors are dynamic and change with the social conditions. People come across various situations that change their perspective toward things. </a:t>
            </a:r>
          </a:p>
          <a:p>
            <a:r>
              <a:rPr lang="en-US" sz="2400" b="1" dirty="0" smtClean="0">
                <a:latin typeface="Century Gothic" panose="020B0502020202020204" pitchFamily="34" charset="0"/>
              </a:rPr>
              <a:t>For example, a strict teacher might not be strict towards his family members. The behavior of an officer might be different towards his subordinates than compared to his family.</a:t>
            </a:r>
            <a:endParaRPr lang="en-US" sz="2400" b="1" dirty="0">
              <a:latin typeface="Century Gothic" panose="020B0502020202020204" pitchFamily="34" charset="0"/>
            </a:endParaRPr>
          </a:p>
        </p:txBody>
      </p:sp>
      <p:sp>
        <p:nvSpPr>
          <p:cNvPr id="4" name="TextBox 3"/>
          <p:cNvSpPr txBox="1"/>
          <p:nvPr/>
        </p:nvSpPr>
        <p:spPr>
          <a:xfrm>
            <a:off x="704538" y="3467041"/>
            <a:ext cx="3445174" cy="584775"/>
          </a:xfrm>
          <a:prstGeom prst="rect">
            <a:avLst/>
          </a:prstGeom>
          <a:noFill/>
        </p:spPr>
        <p:txBody>
          <a:bodyPr wrap="none" rtlCol="0">
            <a:spAutoFit/>
          </a:bodyPr>
          <a:lstStyle/>
          <a:p>
            <a:r>
              <a:rPr lang="en-US" sz="3200" b="1" u="sng" dirty="0"/>
              <a:t>5</a:t>
            </a:r>
            <a:r>
              <a:rPr lang="en-US" sz="3200" b="1" u="sng" dirty="0" smtClean="0"/>
              <a:t>. Physical Factors</a:t>
            </a:r>
            <a:endParaRPr lang="en-US" sz="3200" b="1" u="sng" dirty="0"/>
          </a:p>
        </p:txBody>
      </p:sp>
      <p:sp>
        <p:nvSpPr>
          <p:cNvPr id="5" name="TextBox 4"/>
          <p:cNvSpPr txBox="1"/>
          <p:nvPr/>
        </p:nvSpPr>
        <p:spPr>
          <a:xfrm>
            <a:off x="584616" y="4148130"/>
            <a:ext cx="11362544" cy="2308324"/>
          </a:xfrm>
          <a:prstGeom prst="rect">
            <a:avLst/>
          </a:prstGeom>
          <a:solidFill>
            <a:schemeClr val="accent5">
              <a:lumMod val="60000"/>
              <a:lumOff val="40000"/>
            </a:schemeClr>
          </a:solidFill>
        </p:spPr>
        <p:txBody>
          <a:bodyPr wrap="square" rtlCol="0">
            <a:spAutoFit/>
          </a:bodyPr>
          <a:lstStyle/>
          <a:p>
            <a:r>
              <a:rPr lang="en-US" sz="2400" b="1" dirty="0" smtClean="0">
                <a:latin typeface="Century Gothic" panose="020B0502020202020204" pitchFamily="34" charset="0"/>
              </a:rPr>
              <a:t>The physical environment also influences the personality of an individual. Environment factors comprise land, river, mountains, hills, forests, plains, atmosphere, etc. which determines if the personality is good or bad, strong or weak.</a:t>
            </a:r>
          </a:p>
          <a:p>
            <a:r>
              <a:rPr lang="en-US" sz="2400" b="1" dirty="0" smtClean="0">
                <a:latin typeface="Century Gothic" panose="020B0502020202020204" pitchFamily="34" charset="0"/>
              </a:rPr>
              <a:t>Every feeling, emotion, idea, attitudes, habit, behavior and body structure is the result of the physical environment that surrounds the person.</a:t>
            </a:r>
            <a:endParaRPr lang="en-US" sz="2400" b="1" dirty="0">
              <a:latin typeface="Century Gothic" panose="020B0502020202020204" pitchFamily="34" charset="0"/>
            </a:endParaRPr>
          </a:p>
        </p:txBody>
      </p:sp>
    </p:spTree>
    <p:extLst>
      <p:ext uri="{BB962C8B-B14F-4D97-AF65-F5344CB8AC3E}">
        <p14:creationId xmlns:p14="http://schemas.microsoft.com/office/powerpoint/2010/main" val="39410803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04145" y="0"/>
            <a:ext cx="6004272" cy="769441"/>
          </a:xfrm>
          <a:prstGeom prst="rect">
            <a:avLst/>
          </a:prstGeom>
          <a:noFill/>
        </p:spPr>
        <p:txBody>
          <a:bodyPr wrap="none" rtlCol="0">
            <a:spAutoFit/>
          </a:bodyPr>
          <a:lstStyle/>
          <a:p>
            <a:r>
              <a:rPr lang="en-US" sz="4400" b="1" u="sng" dirty="0" smtClean="0"/>
              <a:t>. Theories of Personality</a:t>
            </a:r>
            <a:endParaRPr lang="en-US" sz="4400" b="1" u="sng" dirty="0"/>
          </a:p>
        </p:txBody>
      </p:sp>
      <p:sp>
        <p:nvSpPr>
          <p:cNvPr id="3" name="TextBox 2"/>
          <p:cNvSpPr txBox="1"/>
          <p:nvPr/>
        </p:nvSpPr>
        <p:spPr>
          <a:xfrm>
            <a:off x="899410" y="769441"/>
            <a:ext cx="11092721" cy="6001643"/>
          </a:xfrm>
          <a:prstGeom prst="rect">
            <a:avLst/>
          </a:prstGeom>
          <a:solidFill>
            <a:schemeClr val="accent6">
              <a:lumMod val="60000"/>
              <a:lumOff val="40000"/>
            </a:schemeClr>
          </a:solidFill>
        </p:spPr>
        <p:txBody>
          <a:bodyPr wrap="square" rtlCol="0">
            <a:spAutoFit/>
          </a:bodyPr>
          <a:lstStyle/>
          <a:p>
            <a:pPr marL="342900" indent="-342900">
              <a:buAutoNum type="arabicPeriod"/>
            </a:pPr>
            <a:r>
              <a:rPr lang="en-US" sz="2400" b="1" dirty="0" smtClean="0">
                <a:latin typeface="Century Gothic" panose="020B0502020202020204" pitchFamily="34" charset="0"/>
              </a:rPr>
              <a:t>Personality tests date all the way back to the 18</a:t>
            </a:r>
            <a:r>
              <a:rPr lang="en-US" sz="2400" b="1" baseline="30000" dirty="0" smtClean="0">
                <a:latin typeface="Century Gothic" panose="020B0502020202020204" pitchFamily="34" charset="0"/>
              </a:rPr>
              <a:t>th</a:t>
            </a:r>
            <a:r>
              <a:rPr lang="en-US" sz="2400" b="1" dirty="0" smtClean="0">
                <a:latin typeface="Century Gothic" panose="020B0502020202020204" pitchFamily="34" charset="0"/>
              </a:rPr>
              <a:t> century, when phrenology, measuring bumps on the skull, and physiognomy, analyzing a person’s outer appearance, were used to assess personality.</a:t>
            </a:r>
          </a:p>
          <a:p>
            <a:pPr marL="342900" indent="-342900">
              <a:buAutoNum type="arabicPeriod"/>
            </a:pPr>
            <a:r>
              <a:rPr lang="en-US" sz="2400" b="1" dirty="0" smtClean="0">
                <a:latin typeface="Century Gothic" panose="020B0502020202020204" pitchFamily="34" charset="0"/>
              </a:rPr>
              <a:t>Beginning in the 19</a:t>
            </a:r>
            <a:r>
              <a:rPr lang="en-US" sz="2400" b="1" baseline="30000" dirty="0" smtClean="0">
                <a:latin typeface="Century Gothic" panose="020B0502020202020204" pitchFamily="34" charset="0"/>
              </a:rPr>
              <a:t>th</a:t>
            </a:r>
            <a:r>
              <a:rPr lang="en-US" sz="2400" b="1" dirty="0" smtClean="0">
                <a:latin typeface="Century Gothic" panose="020B0502020202020204" pitchFamily="34" charset="0"/>
              </a:rPr>
              <a:t> century, </a:t>
            </a:r>
            <a:r>
              <a:rPr lang="en-US" sz="2400" b="1" dirty="0">
                <a:latin typeface="Century Gothic" panose="020B0502020202020204" pitchFamily="34" charset="0"/>
              </a:rPr>
              <a:t>S</a:t>
            </a:r>
            <a:r>
              <a:rPr lang="en-US" sz="2400" b="1" dirty="0" smtClean="0">
                <a:latin typeface="Century Gothic" panose="020B0502020202020204" pitchFamily="34" charset="0"/>
              </a:rPr>
              <a:t>ir </a:t>
            </a:r>
            <a:r>
              <a:rPr lang="en-US" sz="2400" b="1" dirty="0">
                <a:latin typeface="Century Gothic" panose="020B0502020202020204" pitchFamily="34" charset="0"/>
              </a:rPr>
              <a:t>F</a:t>
            </a:r>
            <a:r>
              <a:rPr lang="en-US" sz="2400" b="1" dirty="0" smtClean="0">
                <a:latin typeface="Century Gothic" panose="020B0502020202020204" pitchFamily="34" charset="0"/>
              </a:rPr>
              <a:t>rancis </a:t>
            </a:r>
            <a:r>
              <a:rPr lang="en-US" sz="2400" b="1" dirty="0" err="1" smtClean="0">
                <a:latin typeface="Century Gothic" panose="020B0502020202020204" pitchFamily="34" charset="0"/>
              </a:rPr>
              <a:t>Galton,a</a:t>
            </a:r>
            <a:r>
              <a:rPr lang="en-US" sz="2400" b="1" dirty="0" smtClean="0">
                <a:latin typeface="Century Gothic" panose="020B0502020202020204" pitchFamily="34" charset="0"/>
              </a:rPr>
              <a:t> British polymath estimated the number of adjectives in the English dictionary that described personality.</a:t>
            </a:r>
          </a:p>
          <a:p>
            <a:pPr marL="342900" indent="-342900">
              <a:buAutoNum type="arabicPeriod"/>
            </a:pPr>
            <a:r>
              <a:rPr lang="en-US" sz="2400" b="1" dirty="0" smtClean="0">
                <a:latin typeface="Century Gothic" panose="020B0502020202020204" pitchFamily="34" charset="0"/>
              </a:rPr>
              <a:t>Similarly, British-American psychologist Raymond Cattell developed a sixteen Personality factor questionnaire, a 185 multiple-choice self-report questionnaire used to measure personality in both the clinical and non- clinical settings.</a:t>
            </a:r>
          </a:p>
          <a:p>
            <a:pPr marL="342900" indent="-342900">
              <a:buAutoNum type="arabicPeriod"/>
            </a:pPr>
            <a:r>
              <a:rPr lang="en-US" sz="2400" b="1" dirty="0" smtClean="0">
                <a:latin typeface="Century Gothic" panose="020B0502020202020204" pitchFamily="34" charset="0"/>
              </a:rPr>
              <a:t>In the 1980s, after an almost four decade long hiatus, Lewis Goldberg and colleagues (1980) revived Ernest </a:t>
            </a:r>
            <a:r>
              <a:rPr lang="en-US" sz="2400" b="1" dirty="0" err="1" smtClean="0">
                <a:latin typeface="Century Gothic" panose="020B0502020202020204" pitchFamily="34" charset="0"/>
              </a:rPr>
              <a:t>Tupes</a:t>
            </a:r>
            <a:r>
              <a:rPr lang="en-US" sz="2400" b="1" dirty="0" smtClean="0">
                <a:latin typeface="Century Gothic" panose="020B0502020202020204" pitchFamily="34" charset="0"/>
              </a:rPr>
              <a:t> and Raymond </a:t>
            </a:r>
            <a:r>
              <a:rPr lang="en-US" sz="2400" b="1" dirty="0" err="1" smtClean="0">
                <a:latin typeface="Century Gothic" panose="020B0502020202020204" pitchFamily="34" charset="0"/>
              </a:rPr>
              <a:t>Christal’s</a:t>
            </a:r>
            <a:r>
              <a:rPr lang="en-US" sz="2400" b="1" dirty="0" smtClean="0">
                <a:latin typeface="Century Gothic" panose="020B0502020202020204" pitchFamily="34" charset="0"/>
              </a:rPr>
              <a:t>(1961) exploration of five major personality traits.</a:t>
            </a:r>
          </a:p>
          <a:p>
            <a:pPr marL="342900" indent="-342900">
              <a:buAutoNum type="arabicPeriod"/>
            </a:pPr>
            <a:r>
              <a:rPr lang="en-US" sz="2400" b="1" dirty="0" smtClean="0">
                <a:latin typeface="Century Gothic" panose="020B0502020202020204" pitchFamily="34" charset="0"/>
              </a:rPr>
              <a:t>What is this thing we call personality? Consider the following definitions,</a:t>
            </a:r>
          </a:p>
          <a:p>
            <a:pPr marL="342900" indent="-342900">
              <a:buAutoNum type="arabicPeriod"/>
            </a:pPr>
            <a:r>
              <a:rPr lang="en-US" sz="2400" b="1" dirty="0" smtClean="0">
                <a:latin typeface="Century Gothic" panose="020B0502020202020204" pitchFamily="34" charset="0"/>
              </a:rPr>
              <a:t>What do they have in common?</a:t>
            </a:r>
            <a:endParaRPr lang="en-US" sz="2400" b="1" dirty="0">
              <a:latin typeface="Century Gothic" panose="020B0502020202020204" pitchFamily="34" charset="0"/>
            </a:endParaRPr>
          </a:p>
        </p:txBody>
      </p:sp>
    </p:spTree>
    <p:extLst>
      <p:ext uri="{BB962C8B-B14F-4D97-AF65-F5344CB8AC3E}">
        <p14:creationId xmlns:p14="http://schemas.microsoft.com/office/powerpoint/2010/main" val="1305513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29784" y="134911"/>
            <a:ext cx="11542426" cy="4154984"/>
          </a:xfrm>
          <a:prstGeom prst="rect">
            <a:avLst/>
          </a:prstGeom>
          <a:solidFill>
            <a:schemeClr val="accent6">
              <a:lumMod val="60000"/>
              <a:lumOff val="40000"/>
            </a:schemeClr>
          </a:solidFill>
        </p:spPr>
        <p:txBody>
          <a:bodyPr wrap="square" rtlCol="0">
            <a:spAutoFit/>
          </a:bodyPr>
          <a:lstStyle/>
          <a:p>
            <a:r>
              <a:rPr lang="en-US" sz="2400" b="1" dirty="0" smtClean="0">
                <a:latin typeface="Century Gothic" panose="020B0502020202020204" pitchFamily="34" charset="0"/>
              </a:rPr>
              <a:t>7. “The characteristics or blend of characteristics that make a person   unique” </a:t>
            </a:r>
          </a:p>
          <a:p>
            <a:r>
              <a:rPr lang="en-US" sz="2400" b="1" dirty="0" smtClean="0">
                <a:latin typeface="Century Gothic" panose="020B0502020202020204" pitchFamily="34" charset="0"/>
              </a:rPr>
              <a:t>8. Both definitions emphasize the uniqueness of the individual and Consequently adopt an idiographic view.</a:t>
            </a:r>
          </a:p>
          <a:p>
            <a:r>
              <a:rPr lang="en-US" sz="2400" b="1" dirty="0" smtClean="0">
                <a:latin typeface="Century Gothic" panose="020B0502020202020204" pitchFamily="34" charset="0"/>
              </a:rPr>
              <a:t>9. The idiographic view assumes that each person has a unique Psychological structure and that some traits are possessed by only one person, and that there are times when it is impossible to compare one person with others.</a:t>
            </a:r>
          </a:p>
          <a:p>
            <a:r>
              <a:rPr lang="en-US" sz="2400" b="1" dirty="0" smtClean="0">
                <a:latin typeface="Century Gothic" panose="020B0502020202020204" pitchFamily="34" charset="0"/>
              </a:rPr>
              <a:t>10. The nomothetic view, on the other hand, emphasizes comparability among individuals. This viewpoint sees traits as having the same psychological meaning in everyone.</a:t>
            </a:r>
            <a:endParaRPr lang="en-US" sz="2400" b="1" dirty="0">
              <a:latin typeface="Century Gothic" panose="020B0502020202020204" pitchFamily="34" charset="0"/>
            </a:endParaRPr>
          </a:p>
        </p:txBody>
      </p:sp>
      <p:sp>
        <p:nvSpPr>
          <p:cNvPr id="4" name="TextBox 3"/>
          <p:cNvSpPr txBox="1"/>
          <p:nvPr/>
        </p:nvSpPr>
        <p:spPr>
          <a:xfrm>
            <a:off x="764498" y="4154983"/>
            <a:ext cx="7813549" cy="769441"/>
          </a:xfrm>
          <a:prstGeom prst="rect">
            <a:avLst/>
          </a:prstGeom>
          <a:noFill/>
        </p:spPr>
        <p:txBody>
          <a:bodyPr wrap="none" rtlCol="0">
            <a:spAutoFit/>
          </a:bodyPr>
          <a:lstStyle/>
          <a:p>
            <a:r>
              <a:rPr lang="en-US" sz="4400" b="1" u="sng" dirty="0" smtClean="0"/>
              <a:t>. Type, Trait and Psychoanalytic</a:t>
            </a:r>
            <a:endParaRPr lang="en-US" sz="4400" b="1" u="sng" dirty="0"/>
          </a:p>
        </p:txBody>
      </p:sp>
      <p:sp>
        <p:nvSpPr>
          <p:cNvPr id="5" name="TextBox 4"/>
          <p:cNvSpPr txBox="1"/>
          <p:nvPr/>
        </p:nvSpPr>
        <p:spPr>
          <a:xfrm>
            <a:off x="74951" y="4919008"/>
            <a:ext cx="12052092" cy="1938992"/>
          </a:xfrm>
          <a:prstGeom prst="rect">
            <a:avLst/>
          </a:prstGeom>
          <a:solidFill>
            <a:schemeClr val="accent1">
              <a:lumMod val="60000"/>
              <a:lumOff val="40000"/>
            </a:schemeClr>
          </a:solidFill>
        </p:spPr>
        <p:txBody>
          <a:bodyPr wrap="square" rtlCol="0">
            <a:spAutoFit/>
          </a:bodyPr>
          <a:lstStyle/>
          <a:p>
            <a:r>
              <a:rPr lang="en-US" sz="2400" b="1" dirty="0" smtClean="0">
                <a:latin typeface="Century Gothic" panose="020B0502020202020204" pitchFamily="34" charset="0"/>
              </a:rPr>
              <a:t>The earliest attempt to categories personality was made Hippocrates.</a:t>
            </a:r>
          </a:p>
          <a:p>
            <a:r>
              <a:rPr lang="en-US" sz="2400" b="1" dirty="0" smtClean="0">
                <a:latin typeface="Century Gothic" panose="020B0502020202020204" pitchFamily="34" charset="0"/>
              </a:rPr>
              <a:t>He categorized people on the basis of four body humours and prominent personality characteristics associated with them such as: Recently, psychologists have attempted to study personality in their own way. They have formulated various theories to explain personality.</a:t>
            </a:r>
            <a:endParaRPr lang="en-US" sz="2400" b="1" dirty="0">
              <a:latin typeface="Century Gothic" panose="020B0502020202020204" pitchFamily="34" charset="0"/>
            </a:endParaRPr>
          </a:p>
        </p:txBody>
      </p:sp>
    </p:spTree>
    <p:extLst>
      <p:ext uri="{BB962C8B-B14F-4D97-AF65-F5344CB8AC3E}">
        <p14:creationId xmlns:p14="http://schemas.microsoft.com/office/powerpoint/2010/main" val="210050525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94085" y="0"/>
            <a:ext cx="3785780" cy="769441"/>
          </a:xfrm>
          <a:prstGeom prst="rect">
            <a:avLst/>
          </a:prstGeom>
          <a:noFill/>
        </p:spPr>
        <p:txBody>
          <a:bodyPr wrap="none" rtlCol="0">
            <a:spAutoFit/>
          </a:bodyPr>
          <a:lstStyle/>
          <a:p>
            <a:r>
              <a:rPr lang="en-US" sz="4400" b="1" u="sng" dirty="0" smtClean="0"/>
              <a:t>. Type Theories</a:t>
            </a:r>
            <a:endParaRPr lang="en-US" sz="4400" b="1" u="sng" dirty="0"/>
          </a:p>
        </p:txBody>
      </p:sp>
      <p:sp>
        <p:nvSpPr>
          <p:cNvPr id="3" name="TextBox 2"/>
          <p:cNvSpPr txBox="1"/>
          <p:nvPr/>
        </p:nvSpPr>
        <p:spPr>
          <a:xfrm>
            <a:off x="674557" y="914400"/>
            <a:ext cx="11227633" cy="2308324"/>
          </a:xfrm>
          <a:prstGeom prst="rect">
            <a:avLst/>
          </a:prstGeom>
          <a:noFill/>
        </p:spPr>
        <p:txBody>
          <a:bodyPr wrap="square" rtlCol="0">
            <a:spAutoFit/>
          </a:bodyPr>
          <a:lstStyle/>
          <a:p>
            <a:r>
              <a:rPr lang="en-US" sz="2400" b="1" dirty="0" smtClean="0">
                <a:latin typeface="Century Gothic" panose="020B0502020202020204" pitchFamily="34" charset="0"/>
              </a:rPr>
              <a:t>Type theories have explained personality on the basis of physique and temperament. Temperament on the basis of physique and temperament. Temperament refers to emotional aspect of the personality like changes in</a:t>
            </a:r>
          </a:p>
          <a:p>
            <a:r>
              <a:rPr lang="en-US" sz="2400" b="1" dirty="0" smtClean="0">
                <a:latin typeface="Century Gothic" panose="020B0502020202020204" pitchFamily="34" charset="0"/>
              </a:rPr>
              <a:t>Mood, tensions, excitement, etc. A “type "is simply a class of individuals said to share a common collection of characteristics.</a:t>
            </a:r>
          </a:p>
          <a:p>
            <a:r>
              <a:rPr lang="en-US" sz="2400" b="1" dirty="0" smtClean="0">
                <a:latin typeface="Century Gothic" panose="020B0502020202020204" pitchFamily="34" charset="0"/>
              </a:rPr>
              <a:t>Three important ‘Type theories’ of personality are explained here.</a:t>
            </a:r>
            <a:endParaRPr lang="en-US" sz="2400" b="1" dirty="0">
              <a:latin typeface="Century Gothic" panose="020B0502020202020204" pitchFamily="34" charset="0"/>
            </a:endParaRPr>
          </a:p>
        </p:txBody>
      </p:sp>
      <p:sp>
        <p:nvSpPr>
          <p:cNvPr id="4" name="TextBox 3"/>
          <p:cNvSpPr txBox="1"/>
          <p:nvPr/>
        </p:nvSpPr>
        <p:spPr>
          <a:xfrm>
            <a:off x="886918" y="2982962"/>
            <a:ext cx="6096990" cy="769441"/>
          </a:xfrm>
          <a:prstGeom prst="rect">
            <a:avLst/>
          </a:prstGeom>
          <a:noFill/>
        </p:spPr>
        <p:txBody>
          <a:bodyPr wrap="none" rtlCol="0">
            <a:spAutoFit/>
          </a:bodyPr>
          <a:lstStyle/>
          <a:p>
            <a:r>
              <a:rPr lang="en-US" sz="4400" b="1" u="sng" dirty="0" smtClean="0"/>
              <a:t>. CG Jung’s Classification</a:t>
            </a:r>
            <a:endParaRPr lang="en-US" sz="4400" b="1" u="sng" dirty="0"/>
          </a:p>
        </p:txBody>
      </p:sp>
      <p:sp>
        <p:nvSpPr>
          <p:cNvPr id="5" name="TextBox 4"/>
          <p:cNvSpPr txBox="1"/>
          <p:nvPr/>
        </p:nvSpPr>
        <p:spPr>
          <a:xfrm>
            <a:off x="674557" y="3752403"/>
            <a:ext cx="11295815" cy="3046988"/>
          </a:xfrm>
          <a:prstGeom prst="rect">
            <a:avLst/>
          </a:prstGeom>
          <a:noFill/>
        </p:spPr>
        <p:txBody>
          <a:bodyPr wrap="square" rtlCol="0">
            <a:spAutoFit/>
          </a:bodyPr>
          <a:lstStyle/>
          <a:p>
            <a:r>
              <a:rPr lang="en-US" sz="2400" b="1" dirty="0" smtClean="0">
                <a:latin typeface="Century Gothic" panose="020B0502020202020204" pitchFamily="34" charset="0"/>
              </a:rPr>
              <a:t>CG Jung has classified personality on the basis of sociability character as Introverts and Extraverts.</a:t>
            </a:r>
          </a:p>
          <a:p>
            <a:r>
              <a:rPr lang="en-US" sz="2400" b="1" dirty="0" smtClean="0">
                <a:latin typeface="Century Gothic" panose="020B0502020202020204" pitchFamily="34" charset="0"/>
              </a:rPr>
              <a:t>Introverts are described as people who share characteristics such as shyness, social withdrawal, and tendency to talk Less. Because of these characteristics these people appear to be self-centered, unable to adjust easily in social Situations.</a:t>
            </a:r>
          </a:p>
          <a:p>
            <a:r>
              <a:rPr lang="en-US" sz="2400" b="1" dirty="0">
                <a:latin typeface="Century Gothic" panose="020B0502020202020204" pitchFamily="34" charset="0"/>
              </a:rPr>
              <a:t> </a:t>
            </a:r>
            <a:r>
              <a:rPr lang="en-US" sz="2400" b="1" dirty="0" smtClean="0">
                <a:latin typeface="Century Gothic" panose="020B0502020202020204" pitchFamily="34" charset="0"/>
              </a:rPr>
              <a:t>   They are not easily suggestible. They are future oriented, very sensible and rigid in ideas.</a:t>
            </a:r>
            <a:endParaRPr lang="en-US" sz="2400" b="1" dirty="0">
              <a:latin typeface="Century Gothic" panose="020B0502020202020204" pitchFamily="34" charset="0"/>
            </a:endParaRPr>
          </a:p>
        </p:txBody>
      </p:sp>
    </p:spTree>
    <p:extLst>
      <p:ext uri="{BB962C8B-B14F-4D97-AF65-F5344CB8AC3E}">
        <p14:creationId xmlns:p14="http://schemas.microsoft.com/office/powerpoint/2010/main" val="39844125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4498" y="304665"/>
            <a:ext cx="11295815" cy="4031873"/>
          </a:xfrm>
          <a:prstGeom prst="rect">
            <a:avLst/>
          </a:prstGeom>
          <a:noFill/>
        </p:spPr>
        <p:txBody>
          <a:bodyPr wrap="square" rtlCol="0">
            <a:spAutoFit/>
          </a:bodyPr>
          <a:lstStyle/>
          <a:p>
            <a:r>
              <a:rPr lang="en-US" sz="2400" b="1" dirty="0" smtClean="0">
                <a:latin typeface="Century Gothic" panose="020B0502020202020204" pitchFamily="34" charset="0"/>
              </a:rPr>
              <a:t>Extraverts share a tendency to be outgoing, friendly, talkative and social in nature. They prefer social contacts, generous, sportive, and courageous.</a:t>
            </a:r>
          </a:p>
          <a:p>
            <a:r>
              <a:rPr lang="en-US" sz="2400" b="1" dirty="0" smtClean="0">
                <a:latin typeface="Century Gothic" panose="020B0502020202020204" pitchFamily="34" charset="0"/>
              </a:rPr>
              <a:t>They are happy-go-lucky persons and show interest in present reality than</a:t>
            </a:r>
          </a:p>
          <a:p>
            <a:r>
              <a:rPr lang="en-US" sz="2400" b="1" dirty="0" smtClean="0">
                <a:latin typeface="Century Gothic" panose="020B0502020202020204" pitchFamily="34" charset="0"/>
              </a:rPr>
              <a:t>Future. They express their feelings openly. Take decisions quickly and act upon quickly. They are not affected easily by difficulties.</a:t>
            </a:r>
          </a:p>
          <a:p>
            <a:r>
              <a:rPr lang="en-US" sz="4000" b="1" u="sng" dirty="0" err="1" smtClean="0">
                <a:solidFill>
                  <a:srgbClr val="C00000"/>
                </a:solidFill>
                <a:latin typeface="Century Gothic" panose="020B0502020202020204" pitchFamily="34" charset="0"/>
              </a:rPr>
              <a:t>Ambiverts</a:t>
            </a:r>
            <a:r>
              <a:rPr lang="en-US" sz="4000" b="1" u="sng" dirty="0" smtClean="0">
                <a:solidFill>
                  <a:srgbClr val="C00000"/>
                </a:solidFill>
                <a:latin typeface="Century Gothic" panose="020B0502020202020204" pitchFamily="34" charset="0"/>
              </a:rPr>
              <a:t>:</a:t>
            </a:r>
          </a:p>
          <a:p>
            <a:r>
              <a:rPr lang="en-US" sz="2400" b="1" dirty="0" smtClean="0">
                <a:solidFill>
                  <a:schemeClr val="tx2"/>
                </a:solidFill>
                <a:latin typeface="Century Gothic" panose="020B0502020202020204" pitchFamily="34" charset="0"/>
              </a:rPr>
              <a:t>There are only few people who are pure introverts or pure extraverts.</a:t>
            </a:r>
          </a:p>
          <a:p>
            <a:r>
              <a:rPr lang="en-US" sz="2400" b="1" dirty="0" smtClean="0">
                <a:solidFill>
                  <a:schemeClr val="tx2"/>
                </a:solidFill>
                <a:latin typeface="Century Gothic" panose="020B0502020202020204" pitchFamily="34" charset="0"/>
              </a:rPr>
              <a:t>The remaining majority of people possess both the qualities of introverts and extraverts. Such people are called as </a:t>
            </a:r>
            <a:r>
              <a:rPr lang="en-US" sz="2400" b="1" dirty="0" err="1" smtClean="0">
                <a:solidFill>
                  <a:schemeClr val="tx2"/>
                </a:solidFill>
                <a:latin typeface="Century Gothic" panose="020B0502020202020204" pitchFamily="34" charset="0"/>
              </a:rPr>
              <a:t>Ambiverts</a:t>
            </a:r>
            <a:r>
              <a:rPr lang="en-US" sz="2400" b="1" dirty="0" smtClean="0">
                <a:solidFill>
                  <a:schemeClr val="tx2"/>
                </a:solidFill>
                <a:latin typeface="Century Gothic" panose="020B0502020202020204" pitchFamily="34" charset="0"/>
              </a:rPr>
              <a:t>. This classification was</a:t>
            </a:r>
          </a:p>
          <a:p>
            <a:r>
              <a:rPr lang="en-US" sz="2400" b="1" dirty="0" smtClean="0">
                <a:solidFill>
                  <a:schemeClr val="tx2"/>
                </a:solidFill>
                <a:latin typeface="Century Gothic" panose="020B0502020202020204" pitchFamily="34" charset="0"/>
              </a:rPr>
              <a:t>Made by psychologists who came after Jung.</a:t>
            </a:r>
            <a:endParaRPr lang="en-US" sz="2400" b="1" dirty="0">
              <a:solidFill>
                <a:schemeClr val="tx2"/>
              </a:solidFill>
              <a:latin typeface="Century Gothic" panose="020B0502020202020204" pitchFamily="34" charset="0"/>
            </a:endParaRPr>
          </a:p>
        </p:txBody>
      </p:sp>
      <p:sp>
        <p:nvSpPr>
          <p:cNvPr id="3" name="TextBox 2"/>
          <p:cNvSpPr txBox="1"/>
          <p:nvPr/>
        </p:nvSpPr>
        <p:spPr>
          <a:xfrm>
            <a:off x="764498" y="4336538"/>
            <a:ext cx="7134261" cy="646331"/>
          </a:xfrm>
          <a:prstGeom prst="rect">
            <a:avLst/>
          </a:prstGeom>
          <a:noFill/>
        </p:spPr>
        <p:txBody>
          <a:bodyPr wrap="none" rtlCol="0">
            <a:spAutoFit/>
          </a:bodyPr>
          <a:lstStyle/>
          <a:p>
            <a:r>
              <a:rPr lang="en-US" sz="3600" b="1" u="sng" dirty="0" smtClean="0"/>
              <a:t>. Ernest </a:t>
            </a:r>
            <a:r>
              <a:rPr lang="en-US" sz="3600" b="1" u="sng" dirty="0" err="1" smtClean="0"/>
              <a:t>Kretschmer’s</a:t>
            </a:r>
            <a:r>
              <a:rPr lang="en-US" sz="3600" b="1" u="sng" dirty="0" smtClean="0"/>
              <a:t> Classification</a:t>
            </a:r>
            <a:endParaRPr lang="en-US" sz="3600" b="1" u="sng" dirty="0"/>
          </a:p>
        </p:txBody>
      </p:sp>
      <p:sp>
        <p:nvSpPr>
          <p:cNvPr id="4" name="TextBox 3"/>
          <p:cNvSpPr txBox="1"/>
          <p:nvPr/>
        </p:nvSpPr>
        <p:spPr>
          <a:xfrm>
            <a:off x="614597" y="4982869"/>
            <a:ext cx="11047751" cy="1569660"/>
          </a:xfrm>
          <a:prstGeom prst="rect">
            <a:avLst/>
          </a:prstGeom>
          <a:solidFill>
            <a:schemeClr val="accent1">
              <a:lumMod val="60000"/>
              <a:lumOff val="40000"/>
            </a:schemeClr>
          </a:solidFill>
        </p:spPr>
        <p:txBody>
          <a:bodyPr wrap="square" rtlCol="0">
            <a:spAutoFit/>
          </a:bodyPr>
          <a:lstStyle/>
          <a:p>
            <a:r>
              <a:rPr lang="en-US" sz="2400" b="1" dirty="0" smtClean="0">
                <a:latin typeface="Century Gothic" panose="020B0502020202020204" pitchFamily="34" charset="0"/>
              </a:rPr>
              <a:t>German psychologist </a:t>
            </a:r>
            <a:r>
              <a:rPr lang="en-US" sz="2400" b="1" dirty="0" err="1" smtClean="0">
                <a:latin typeface="Century Gothic" panose="020B0502020202020204" pitchFamily="34" charset="0"/>
              </a:rPr>
              <a:t>kretschmer</a:t>
            </a:r>
            <a:r>
              <a:rPr lang="en-US" sz="2400" b="1" dirty="0" smtClean="0">
                <a:latin typeface="Century Gothic" panose="020B0502020202020204" pitchFamily="34" charset="0"/>
              </a:rPr>
              <a:t> has attempted to correlate physique and character. From his studies on mental Patients, he found that certain body types are associated with particular types of mental disorders. He has classified personalities into four types:</a:t>
            </a:r>
            <a:endParaRPr lang="en-US" sz="2400" b="1" dirty="0">
              <a:latin typeface="Century Gothic" panose="020B0502020202020204" pitchFamily="34" charset="0"/>
            </a:endParaRPr>
          </a:p>
        </p:txBody>
      </p:sp>
    </p:spTree>
    <p:extLst>
      <p:ext uri="{BB962C8B-B14F-4D97-AF65-F5344CB8AC3E}">
        <p14:creationId xmlns:p14="http://schemas.microsoft.com/office/powerpoint/2010/main" val="28917929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29391" y="45129"/>
            <a:ext cx="2700163" cy="584775"/>
          </a:xfrm>
          <a:prstGeom prst="rect">
            <a:avLst/>
          </a:prstGeom>
          <a:noFill/>
        </p:spPr>
        <p:txBody>
          <a:bodyPr wrap="none" rtlCol="0">
            <a:spAutoFit/>
          </a:bodyPr>
          <a:lstStyle/>
          <a:p>
            <a:r>
              <a:rPr lang="en-US" sz="3200" b="1" u="sng" dirty="0" smtClean="0"/>
              <a:t>a) Pyknic Type</a:t>
            </a:r>
            <a:endParaRPr lang="en-US" sz="3200" b="1" u="sng" dirty="0"/>
          </a:p>
        </p:txBody>
      </p:sp>
      <p:sp>
        <p:nvSpPr>
          <p:cNvPr id="3" name="TextBox 2"/>
          <p:cNvSpPr txBox="1"/>
          <p:nvPr/>
        </p:nvSpPr>
        <p:spPr>
          <a:xfrm>
            <a:off x="929391" y="614914"/>
            <a:ext cx="11002779" cy="1200329"/>
          </a:xfrm>
          <a:prstGeom prst="rect">
            <a:avLst/>
          </a:prstGeom>
          <a:solidFill>
            <a:schemeClr val="accent1">
              <a:lumMod val="60000"/>
              <a:lumOff val="40000"/>
            </a:schemeClr>
          </a:solidFill>
        </p:spPr>
        <p:txBody>
          <a:bodyPr wrap="square" rtlCol="0">
            <a:spAutoFit/>
          </a:bodyPr>
          <a:lstStyle/>
          <a:p>
            <a:r>
              <a:rPr lang="en-US" sz="2400" b="1" dirty="0" smtClean="0">
                <a:latin typeface="Century Gothic" panose="020B0502020202020204" pitchFamily="34" charset="0"/>
              </a:rPr>
              <a:t>These are people who are short and having round body. They will have personality traits of extraverts. These people are more prone to suffer from a mental disorder called Manic Depressive Psychosis(MDP).</a:t>
            </a:r>
            <a:endParaRPr lang="en-US" sz="2400" b="1" dirty="0">
              <a:latin typeface="Century Gothic" panose="020B0502020202020204" pitchFamily="34" charset="0"/>
            </a:endParaRPr>
          </a:p>
        </p:txBody>
      </p:sp>
      <p:sp>
        <p:nvSpPr>
          <p:cNvPr id="4" name="TextBox 3"/>
          <p:cNvSpPr txBox="1"/>
          <p:nvPr/>
        </p:nvSpPr>
        <p:spPr>
          <a:xfrm>
            <a:off x="811968" y="1800253"/>
            <a:ext cx="3060453" cy="584775"/>
          </a:xfrm>
          <a:prstGeom prst="rect">
            <a:avLst/>
          </a:prstGeom>
          <a:noFill/>
        </p:spPr>
        <p:txBody>
          <a:bodyPr wrap="none" rtlCol="0">
            <a:spAutoFit/>
          </a:bodyPr>
          <a:lstStyle/>
          <a:p>
            <a:r>
              <a:rPr lang="en-US" sz="3200" b="1" u="sng" dirty="0"/>
              <a:t>b</a:t>
            </a:r>
            <a:r>
              <a:rPr lang="en-US" sz="3200" b="1" u="sng" dirty="0" smtClean="0"/>
              <a:t>) Asthenic Type</a:t>
            </a:r>
            <a:endParaRPr lang="en-US" sz="3200" b="1" u="sng" dirty="0"/>
          </a:p>
        </p:txBody>
      </p:sp>
      <p:sp>
        <p:nvSpPr>
          <p:cNvPr id="5" name="TextBox 4"/>
          <p:cNvSpPr txBox="1"/>
          <p:nvPr/>
        </p:nvSpPr>
        <p:spPr>
          <a:xfrm>
            <a:off x="811968" y="2355048"/>
            <a:ext cx="11002779" cy="1200329"/>
          </a:xfrm>
          <a:prstGeom prst="rect">
            <a:avLst/>
          </a:prstGeom>
          <a:solidFill>
            <a:schemeClr val="accent1">
              <a:lumMod val="60000"/>
              <a:lumOff val="40000"/>
            </a:schemeClr>
          </a:solidFill>
        </p:spPr>
        <p:txBody>
          <a:bodyPr wrap="square" rtlCol="0">
            <a:spAutoFit/>
          </a:bodyPr>
          <a:lstStyle/>
          <a:p>
            <a:r>
              <a:rPr lang="en-US" sz="2400" b="1" dirty="0" smtClean="0">
                <a:latin typeface="Century Gothic" panose="020B0502020202020204" pitchFamily="34" charset="0"/>
              </a:rPr>
              <a:t>These people will have a slender or slim body. They will have the personality traits of introverts. These people are more prone to suffer from a serious mental disorder called schizophrenia.</a:t>
            </a:r>
            <a:endParaRPr lang="en-US" sz="2400" b="1" dirty="0">
              <a:latin typeface="Century Gothic" panose="020B0502020202020204" pitchFamily="34" charset="0"/>
            </a:endParaRPr>
          </a:p>
        </p:txBody>
      </p:sp>
      <p:sp>
        <p:nvSpPr>
          <p:cNvPr id="6" name="TextBox 5"/>
          <p:cNvSpPr txBox="1"/>
          <p:nvPr/>
        </p:nvSpPr>
        <p:spPr>
          <a:xfrm>
            <a:off x="749245" y="3510407"/>
            <a:ext cx="2877711" cy="584775"/>
          </a:xfrm>
          <a:prstGeom prst="rect">
            <a:avLst/>
          </a:prstGeom>
          <a:noFill/>
        </p:spPr>
        <p:txBody>
          <a:bodyPr wrap="none" rtlCol="0">
            <a:spAutoFit/>
          </a:bodyPr>
          <a:lstStyle/>
          <a:p>
            <a:r>
              <a:rPr lang="en-US" sz="3200" b="1" u="sng" dirty="0" smtClean="0"/>
              <a:t>c) Athletic Type</a:t>
            </a:r>
            <a:endParaRPr lang="en-US" sz="3200" b="1" u="sng" dirty="0"/>
          </a:p>
        </p:txBody>
      </p:sp>
      <p:sp>
        <p:nvSpPr>
          <p:cNvPr id="7" name="TextBox 6"/>
          <p:cNvSpPr txBox="1"/>
          <p:nvPr/>
        </p:nvSpPr>
        <p:spPr>
          <a:xfrm>
            <a:off x="749245" y="4020232"/>
            <a:ext cx="11002779" cy="1569660"/>
          </a:xfrm>
          <a:prstGeom prst="rect">
            <a:avLst/>
          </a:prstGeom>
          <a:solidFill>
            <a:schemeClr val="accent1">
              <a:lumMod val="60000"/>
              <a:lumOff val="40000"/>
            </a:schemeClr>
          </a:solidFill>
        </p:spPr>
        <p:txBody>
          <a:bodyPr wrap="square" rtlCol="0">
            <a:spAutoFit/>
          </a:bodyPr>
          <a:lstStyle/>
          <a:p>
            <a:r>
              <a:rPr lang="en-US" sz="2400" b="1" dirty="0" smtClean="0">
                <a:latin typeface="Century Gothic" panose="020B0502020202020204" pitchFamily="34" charset="0"/>
              </a:rPr>
              <a:t>These people will have strong body. They are more energetic and aggressive. They will be strong enough, determined, adventurous and balanced. They are comparable with </a:t>
            </a:r>
            <a:r>
              <a:rPr lang="en-US" sz="2400" b="1" dirty="0" err="1" smtClean="0">
                <a:latin typeface="Century Gothic" panose="020B0502020202020204" pitchFamily="34" charset="0"/>
              </a:rPr>
              <a:t>ambiverts</a:t>
            </a:r>
            <a:r>
              <a:rPr lang="en-US" sz="2400" b="1" dirty="0" smtClean="0">
                <a:latin typeface="Century Gothic" panose="020B0502020202020204" pitchFamily="34" charset="0"/>
              </a:rPr>
              <a:t>. They are more prone to suffer from MDP.</a:t>
            </a:r>
            <a:endParaRPr lang="en-US" sz="2400" b="1" dirty="0">
              <a:latin typeface="Century Gothic" panose="020B0502020202020204" pitchFamily="34" charset="0"/>
            </a:endParaRPr>
          </a:p>
        </p:txBody>
      </p:sp>
      <p:sp>
        <p:nvSpPr>
          <p:cNvPr id="8" name="TextBox 7"/>
          <p:cNvSpPr txBox="1"/>
          <p:nvPr/>
        </p:nvSpPr>
        <p:spPr>
          <a:xfrm>
            <a:off x="616832" y="5469972"/>
            <a:ext cx="3360600" cy="584775"/>
          </a:xfrm>
          <a:prstGeom prst="rect">
            <a:avLst/>
          </a:prstGeom>
          <a:noFill/>
        </p:spPr>
        <p:txBody>
          <a:bodyPr wrap="none" rtlCol="0">
            <a:spAutoFit/>
          </a:bodyPr>
          <a:lstStyle/>
          <a:p>
            <a:r>
              <a:rPr lang="en-US" sz="3200" b="1" u="sng" dirty="0"/>
              <a:t>d</a:t>
            </a:r>
            <a:r>
              <a:rPr lang="en-US" sz="3200" b="1" u="sng" dirty="0" smtClean="0"/>
              <a:t>) Dysplastic Type</a:t>
            </a:r>
            <a:endParaRPr lang="en-US" sz="3200" b="1" u="sng" dirty="0"/>
          </a:p>
        </p:txBody>
      </p:sp>
      <p:sp>
        <p:nvSpPr>
          <p:cNvPr id="9" name="TextBox 8"/>
          <p:cNvSpPr txBox="1"/>
          <p:nvPr/>
        </p:nvSpPr>
        <p:spPr>
          <a:xfrm>
            <a:off x="359501" y="6027003"/>
            <a:ext cx="11572669" cy="830997"/>
          </a:xfrm>
          <a:prstGeom prst="rect">
            <a:avLst/>
          </a:prstGeom>
          <a:solidFill>
            <a:schemeClr val="accent1">
              <a:lumMod val="60000"/>
              <a:lumOff val="40000"/>
            </a:schemeClr>
          </a:solidFill>
        </p:spPr>
        <p:txBody>
          <a:bodyPr wrap="square" rtlCol="0">
            <a:spAutoFit/>
          </a:bodyPr>
          <a:lstStyle/>
          <a:p>
            <a:r>
              <a:rPr lang="en-US" sz="2400" b="1" dirty="0" smtClean="0">
                <a:latin typeface="Century Gothic" panose="020B0502020202020204" pitchFamily="34" charset="0"/>
              </a:rPr>
              <a:t>These people will have proportionate body and do not belong to any of the three types mentioned above. This is due to hormonal imbalancement.</a:t>
            </a:r>
            <a:endParaRPr lang="en-US" sz="2400" b="1" dirty="0">
              <a:latin typeface="Century Gothic" panose="020B0502020202020204" pitchFamily="34" charset="0"/>
            </a:endParaRPr>
          </a:p>
        </p:txBody>
      </p:sp>
    </p:spTree>
    <p:extLst>
      <p:ext uri="{BB962C8B-B14F-4D97-AF65-F5344CB8AC3E}">
        <p14:creationId xmlns:p14="http://schemas.microsoft.com/office/powerpoint/2010/main" val="9251514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34398" y="120138"/>
            <a:ext cx="6646050" cy="646331"/>
          </a:xfrm>
          <a:prstGeom prst="rect">
            <a:avLst/>
          </a:prstGeom>
          <a:noFill/>
        </p:spPr>
        <p:txBody>
          <a:bodyPr wrap="none" rtlCol="0">
            <a:spAutoFit/>
          </a:bodyPr>
          <a:lstStyle/>
          <a:p>
            <a:r>
              <a:rPr lang="en-US" sz="3600" b="1" u="sng" dirty="0" smtClean="0"/>
              <a:t>. William Sheldon’s Classification</a:t>
            </a:r>
            <a:endParaRPr lang="en-US" sz="3600" b="1" u="sng" dirty="0"/>
          </a:p>
        </p:txBody>
      </p:sp>
      <p:sp>
        <p:nvSpPr>
          <p:cNvPr id="4" name="TextBox 3"/>
          <p:cNvSpPr txBox="1"/>
          <p:nvPr/>
        </p:nvSpPr>
        <p:spPr>
          <a:xfrm>
            <a:off x="1028023" y="766469"/>
            <a:ext cx="10939661" cy="461665"/>
          </a:xfrm>
          <a:prstGeom prst="rect">
            <a:avLst/>
          </a:prstGeom>
          <a:noFill/>
        </p:spPr>
        <p:txBody>
          <a:bodyPr wrap="none" rtlCol="0">
            <a:spAutoFit/>
          </a:bodyPr>
          <a:lstStyle/>
          <a:p>
            <a:r>
              <a:rPr lang="en-US" sz="2400" b="1" dirty="0"/>
              <a:t>Sheldon classified people according to three body types, or </a:t>
            </a:r>
            <a:r>
              <a:rPr lang="en-US" sz="2400" b="1" dirty="0" smtClean="0"/>
              <a:t>somatotypes they are:</a:t>
            </a:r>
            <a:endParaRPr lang="en-US" sz="2400" b="1" dirty="0"/>
          </a:p>
        </p:txBody>
      </p:sp>
      <p:pic>
        <p:nvPicPr>
          <p:cNvPr id="1026" name="Picture 2" descr="Sheldon's Theory of Personality (Type Theo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1298" y="1412800"/>
            <a:ext cx="9420902" cy="4946382"/>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511781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07894" y="-79513"/>
            <a:ext cx="8152232" cy="646331"/>
          </a:xfrm>
          <a:prstGeom prst="rect">
            <a:avLst/>
          </a:prstGeom>
          <a:noFill/>
        </p:spPr>
        <p:txBody>
          <a:bodyPr wrap="none" rtlCol="0">
            <a:spAutoFit/>
          </a:bodyPr>
          <a:lstStyle/>
          <a:p>
            <a:r>
              <a:rPr lang="en-US" sz="3600" b="1" u="sng" dirty="0" smtClean="0"/>
              <a:t>. Traits of personality and Traits Theories</a:t>
            </a:r>
            <a:endParaRPr lang="en-US" sz="3600" b="1" u="sng" dirty="0"/>
          </a:p>
        </p:txBody>
      </p:sp>
      <p:sp>
        <p:nvSpPr>
          <p:cNvPr id="3" name="TextBox 2"/>
          <p:cNvSpPr txBox="1"/>
          <p:nvPr/>
        </p:nvSpPr>
        <p:spPr>
          <a:xfrm>
            <a:off x="177801" y="448417"/>
            <a:ext cx="11836400" cy="6494085"/>
          </a:xfrm>
          <a:prstGeom prst="rect">
            <a:avLst/>
          </a:prstGeom>
          <a:solidFill>
            <a:srgbClr val="FFFF00"/>
          </a:solidFill>
        </p:spPr>
        <p:txBody>
          <a:bodyPr wrap="square" rtlCol="0">
            <a:spAutoFit/>
          </a:bodyPr>
          <a:lstStyle/>
          <a:p>
            <a:r>
              <a:rPr lang="en-US" sz="2400" b="1" dirty="0" smtClean="0">
                <a:latin typeface="Century Gothic" panose="020B0502020202020204" pitchFamily="34" charset="0"/>
              </a:rPr>
              <a:t>Traits are tendencies to behave in relatively consistent and distinctive ways across situations. These are the measurable aspects of personality. The most common way to describe people is to list these traits or qualities possessed by them. For example, friendliness, social, honesty, perseverance, submissiveness, dominance etc. The groups of personality traits are known as personality factors or dimensions of personality.</a:t>
            </a:r>
          </a:p>
          <a:p>
            <a:pPr fontAlgn="base"/>
            <a:r>
              <a:rPr lang="en-US" sz="2400" b="1" dirty="0" smtClean="0">
                <a:latin typeface="Century Gothic" panose="020B0502020202020204" pitchFamily="34" charset="0"/>
              </a:rPr>
              <a:t>All port </a:t>
            </a:r>
            <a:r>
              <a:rPr lang="en-US" sz="2400" b="1" dirty="0">
                <a:latin typeface="Century Gothic" panose="020B0502020202020204" pitchFamily="34" charset="0"/>
              </a:rPr>
              <a:t>grouped these traits into three different categories: </a:t>
            </a:r>
            <a:r>
              <a:rPr lang="en-US" sz="2400" b="1" u="sng" dirty="0">
                <a:latin typeface="Century Gothic" panose="020B0502020202020204" pitchFamily="34" charset="0"/>
              </a:rPr>
              <a:t>cardinal traits, central traits, and secondary traits. </a:t>
            </a:r>
            <a:endParaRPr lang="en-US" sz="2400" b="1" u="sng" dirty="0" smtClean="0">
              <a:latin typeface="Century Gothic" panose="020B0502020202020204" pitchFamily="34" charset="0"/>
            </a:endParaRPr>
          </a:p>
          <a:p>
            <a:pPr fontAlgn="base"/>
            <a:r>
              <a:rPr lang="en-US" sz="2400" b="1" dirty="0" smtClean="0">
                <a:latin typeface="Century Gothic" panose="020B0502020202020204" pitchFamily="34" charset="0"/>
              </a:rPr>
              <a:t>Cardinal </a:t>
            </a:r>
            <a:r>
              <a:rPr lang="en-US" sz="2400" b="1" dirty="0">
                <a:latin typeface="Century Gothic" panose="020B0502020202020204" pitchFamily="34" charset="0"/>
              </a:rPr>
              <a:t>traits are those that are so dominant that they are expressed across situations and various parts of a person's life</a:t>
            </a:r>
            <a:r>
              <a:rPr lang="en-US" sz="2400" b="1" dirty="0" smtClean="0">
                <a:latin typeface="Century Gothic" panose="020B0502020202020204" pitchFamily="34" charset="0"/>
              </a:rPr>
              <a:t>.</a:t>
            </a:r>
            <a:r>
              <a:rPr lang="en-US" dirty="0"/>
              <a:t> </a:t>
            </a:r>
            <a:r>
              <a:rPr lang="en-US" sz="2400" b="1" dirty="0">
                <a:latin typeface="Century Gothic" panose="020B0502020202020204" pitchFamily="34" charset="0"/>
              </a:rPr>
              <a:t>This type of trait is considered rare.</a:t>
            </a:r>
          </a:p>
          <a:p>
            <a:pPr fontAlgn="base"/>
            <a:r>
              <a:rPr lang="en-US" sz="2400" b="1" dirty="0" smtClean="0">
                <a:latin typeface="Century Gothic" panose="020B0502020202020204" pitchFamily="34" charset="0"/>
              </a:rPr>
              <a:t>Central </a:t>
            </a:r>
            <a:r>
              <a:rPr lang="en-US" sz="2400" b="1" dirty="0">
                <a:latin typeface="Century Gothic" panose="020B0502020202020204" pitchFamily="34" charset="0"/>
              </a:rPr>
              <a:t>traits are the core traits that tend to remain relatively stable throughout life. Many trait theories of personality focus on these traits. These traits serve as the "building blocks" of personality.</a:t>
            </a:r>
          </a:p>
          <a:p>
            <a:pPr fontAlgn="base"/>
            <a:r>
              <a:rPr lang="en-US" sz="2400" b="1" dirty="0" smtClean="0">
                <a:latin typeface="Century Gothic" panose="020B0502020202020204" pitchFamily="34" charset="0"/>
              </a:rPr>
              <a:t>Secondary </a:t>
            </a:r>
            <a:r>
              <a:rPr lang="en-US" sz="2400" b="1" dirty="0">
                <a:latin typeface="Century Gothic" panose="020B0502020202020204" pitchFamily="34" charset="0"/>
              </a:rPr>
              <a:t>characteristics are those that emerge in certain situations. These can be inconsistent and may not remain stable over time.</a:t>
            </a:r>
          </a:p>
          <a:p>
            <a:endParaRPr lang="en-US" sz="3200" b="1" dirty="0">
              <a:latin typeface="Century Gothic" panose="020B0502020202020204" pitchFamily="34" charset="0"/>
            </a:endParaRPr>
          </a:p>
        </p:txBody>
      </p:sp>
    </p:spTree>
    <p:extLst>
      <p:ext uri="{BB962C8B-B14F-4D97-AF65-F5344CB8AC3E}">
        <p14:creationId xmlns:p14="http://schemas.microsoft.com/office/powerpoint/2010/main" val="21390212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34398" y="120138"/>
            <a:ext cx="9478429" cy="646331"/>
          </a:xfrm>
          <a:prstGeom prst="rect">
            <a:avLst/>
          </a:prstGeom>
          <a:noFill/>
        </p:spPr>
        <p:txBody>
          <a:bodyPr wrap="none" rtlCol="0">
            <a:spAutoFit/>
          </a:bodyPr>
          <a:lstStyle/>
          <a:p>
            <a:r>
              <a:rPr lang="en-US" sz="3600" b="1" u="sng" dirty="0" smtClean="0"/>
              <a:t>. Development and Organisation of Personality</a:t>
            </a:r>
            <a:endParaRPr lang="en-US" sz="3600" b="1" u="sng" dirty="0"/>
          </a:p>
        </p:txBody>
      </p:sp>
      <p:sp>
        <p:nvSpPr>
          <p:cNvPr id="3" name="TextBox 2"/>
          <p:cNvSpPr txBox="1"/>
          <p:nvPr/>
        </p:nvSpPr>
        <p:spPr>
          <a:xfrm>
            <a:off x="1031198" y="766469"/>
            <a:ext cx="10729002" cy="6124754"/>
          </a:xfrm>
          <a:prstGeom prst="rect">
            <a:avLst/>
          </a:prstGeom>
          <a:noFill/>
        </p:spPr>
        <p:txBody>
          <a:bodyPr wrap="square" rtlCol="0">
            <a:spAutoFit/>
          </a:bodyPr>
          <a:lstStyle/>
          <a:p>
            <a:r>
              <a:rPr lang="en-US" sz="2000" b="1" dirty="0">
                <a:latin typeface="Century Gothic" panose="020B0502020202020204" pitchFamily="34" charset="0"/>
              </a:rPr>
              <a:t>Personality represents a unique organization of persistent dynamic and social predisposition: • In personality various qualities are not put together. They are, in fact, integrated into one. This integration is nothing but a result of organization which may be different from man to man</a:t>
            </a:r>
            <a:r>
              <a:rPr lang="en-US" sz="2000" b="1" dirty="0" smtClean="0">
                <a:latin typeface="Century Gothic" panose="020B0502020202020204" pitchFamily="34" charset="0"/>
              </a:rPr>
              <a:t>.</a:t>
            </a:r>
          </a:p>
          <a:p>
            <a:r>
              <a:rPr lang="en-US" sz="2000" b="1" dirty="0" smtClean="0">
                <a:latin typeface="Century Gothic" panose="020B0502020202020204" pitchFamily="34" charset="0"/>
              </a:rPr>
              <a:t>The factors are classified in to three categories:</a:t>
            </a:r>
          </a:p>
          <a:p>
            <a:endParaRPr lang="en-US" sz="2400" b="1" u="sng" dirty="0" smtClean="0">
              <a:solidFill>
                <a:schemeClr val="accent5">
                  <a:lumMod val="50000"/>
                </a:schemeClr>
              </a:solidFill>
              <a:latin typeface="Century Gothic" panose="020B0502020202020204" pitchFamily="34" charset="0"/>
            </a:endParaRPr>
          </a:p>
          <a:p>
            <a:r>
              <a:rPr lang="en-US" sz="2400" b="1" u="sng" dirty="0" smtClean="0">
                <a:solidFill>
                  <a:schemeClr val="accent5">
                    <a:lumMod val="50000"/>
                  </a:schemeClr>
                </a:solidFill>
                <a:latin typeface="Century Gothic" panose="020B0502020202020204" pitchFamily="34" charset="0"/>
              </a:rPr>
              <a:t>Biological Factors:</a:t>
            </a:r>
          </a:p>
          <a:p>
            <a:r>
              <a:rPr lang="en-US" sz="2000" b="1" dirty="0" smtClean="0">
                <a:latin typeface="Century Gothic" panose="020B0502020202020204" pitchFamily="34" charset="0"/>
              </a:rPr>
              <a:t>These are also called as physiological factors which include endocrine glands, blood sugar and other externally imposed biological conditions. There are many endocrine glands which are situated in different parts of the body. These glands produce different hormones. Normal secretion of these hormones promotes healthy and normal personality.</a:t>
            </a:r>
          </a:p>
          <a:p>
            <a:r>
              <a:rPr lang="en-US" sz="2400" b="1" u="sng" dirty="0" smtClean="0">
                <a:solidFill>
                  <a:schemeClr val="accent5">
                    <a:lumMod val="50000"/>
                  </a:schemeClr>
                </a:solidFill>
                <a:latin typeface="Century Gothic" panose="020B0502020202020204" pitchFamily="34" charset="0"/>
              </a:rPr>
              <a:t>Sociocultural </a:t>
            </a:r>
            <a:r>
              <a:rPr lang="en-US" sz="2400" b="1" u="sng" dirty="0">
                <a:solidFill>
                  <a:schemeClr val="accent5">
                    <a:lumMod val="50000"/>
                  </a:schemeClr>
                </a:solidFill>
                <a:latin typeface="Century Gothic" panose="020B0502020202020204" pitchFamily="34" charset="0"/>
              </a:rPr>
              <a:t>Factors</a:t>
            </a:r>
            <a:r>
              <a:rPr lang="en-US" sz="2400" b="1" u="sng" dirty="0" smtClean="0">
                <a:solidFill>
                  <a:schemeClr val="accent5">
                    <a:lumMod val="50000"/>
                  </a:schemeClr>
                </a:solidFill>
                <a:latin typeface="Century Gothic" panose="020B0502020202020204" pitchFamily="34" charset="0"/>
              </a:rPr>
              <a:t>:</a:t>
            </a:r>
          </a:p>
          <a:p>
            <a:r>
              <a:rPr lang="en-US" sz="2000" b="1" dirty="0" smtClean="0">
                <a:latin typeface="Century Gothic" panose="020B0502020202020204" pitchFamily="34" charset="0"/>
              </a:rPr>
              <a:t>The society and culture play important role in the development of personality. Among the factors which influence the personality the influence of home atmosphere is very crucial. Parental attitude towards children, pattern of care like over protection, over indulgence, rejection, negligence, encouragement, discouragement, their attitude towards life, relationship with friends and relatives all will affect the development.</a:t>
            </a:r>
            <a:endParaRPr lang="en-US" sz="2000" b="1" dirty="0">
              <a:latin typeface="Century Gothic" panose="020B0502020202020204" pitchFamily="34" charset="0"/>
            </a:endParaRPr>
          </a:p>
          <a:p>
            <a:endParaRPr lang="en-US" sz="2000" b="1" dirty="0">
              <a:latin typeface="Century Gothic" panose="020B0502020202020204" pitchFamily="34" charset="0"/>
            </a:endParaRPr>
          </a:p>
        </p:txBody>
      </p:sp>
    </p:spTree>
    <p:extLst>
      <p:ext uri="{BB962C8B-B14F-4D97-AF65-F5344CB8AC3E}">
        <p14:creationId xmlns:p14="http://schemas.microsoft.com/office/powerpoint/2010/main" val="179979167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04239" y="0"/>
            <a:ext cx="3515706" cy="461665"/>
          </a:xfrm>
          <a:prstGeom prst="rect">
            <a:avLst/>
          </a:prstGeom>
        </p:spPr>
        <p:txBody>
          <a:bodyPr wrap="none">
            <a:spAutoFit/>
          </a:bodyPr>
          <a:lstStyle/>
          <a:p>
            <a:r>
              <a:rPr lang="en-US" sz="2400" b="1" u="sng" dirty="0" smtClean="0">
                <a:solidFill>
                  <a:schemeClr val="accent5">
                    <a:lumMod val="50000"/>
                  </a:schemeClr>
                </a:solidFill>
                <a:latin typeface="Century Gothic" panose="020B0502020202020204" pitchFamily="34" charset="0"/>
              </a:rPr>
              <a:t>Psychological </a:t>
            </a:r>
            <a:r>
              <a:rPr lang="en-US" sz="2400" b="1" u="sng" dirty="0">
                <a:solidFill>
                  <a:schemeClr val="accent5">
                    <a:lumMod val="50000"/>
                  </a:schemeClr>
                </a:solidFill>
                <a:latin typeface="Century Gothic" panose="020B0502020202020204" pitchFamily="34" charset="0"/>
              </a:rPr>
              <a:t>Factors:</a:t>
            </a:r>
          </a:p>
        </p:txBody>
      </p:sp>
      <p:sp>
        <p:nvSpPr>
          <p:cNvPr id="3" name="TextBox 2"/>
          <p:cNvSpPr txBox="1"/>
          <p:nvPr/>
        </p:nvSpPr>
        <p:spPr>
          <a:xfrm>
            <a:off x="801535" y="447189"/>
            <a:ext cx="11053156" cy="1938992"/>
          </a:xfrm>
          <a:prstGeom prst="rect">
            <a:avLst/>
          </a:prstGeom>
          <a:noFill/>
        </p:spPr>
        <p:txBody>
          <a:bodyPr wrap="square" rtlCol="0">
            <a:spAutoFit/>
          </a:bodyPr>
          <a:lstStyle/>
          <a:p>
            <a:r>
              <a:rPr lang="en-US" sz="2400" b="1" dirty="0" smtClean="0">
                <a:latin typeface="Century Gothic" panose="020B0502020202020204" pitchFamily="34" charset="0"/>
              </a:rPr>
              <a:t>The psychological factors like intelligence level, motives, different interests acquired by the person, attitudes developed, will and character, thinking and reasoning abilities, perceptual ability, emotional development and such other psychological factors also influence the formation, development and organization of personality.</a:t>
            </a:r>
            <a:endParaRPr lang="en-US" sz="2400" b="1" dirty="0">
              <a:latin typeface="Century Gothic" panose="020B0502020202020204" pitchFamily="34" charset="0"/>
            </a:endParaRPr>
          </a:p>
        </p:txBody>
      </p:sp>
      <p:sp>
        <p:nvSpPr>
          <p:cNvPr id="4" name="Rectangle 3"/>
          <p:cNvSpPr/>
          <p:nvPr/>
        </p:nvSpPr>
        <p:spPr>
          <a:xfrm>
            <a:off x="884845" y="2310150"/>
            <a:ext cx="4206601" cy="523220"/>
          </a:xfrm>
          <a:prstGeom prst="rect">
            <a:avLst/>
          </a:prstGeom>
          <a:solidFill>
            <a:srgbClr val="FFFF00"/>
          </a:solidFill>
        </p:spPr>
        <p:txBody>
          <a:bodyPr wrap="none">
            <a:spAutoFit/>
          </a:bodyPr>
          <a:lstStyle/>
          <a:p>
            <a:r>
              <a:rPr lang="en-US" sz="2800" b="1" u="sng" dirty="0" smtClean="0">
                <a:latin typeface="Century Gothic" panose="020B0502020202020204" pitchFamily="34" charset="0"/>
              </a:rPr>
              <a:t>. Theories of Personality</a:t>
            </a:r>
            <a:endParaRPr lang="en-US" sz="2800" b="1" u="sng" dirty="0">
              <a:latin typeface="Century Gothic" panose="020B0502020202020204" pitchFamily="34" charset="0"/>
            </a:endParaRPr>
          </a:p>
        </p:txBody>
      </p:sp>
      <p:sp>
        <p:nvSpPr>
          <p:cNvPr id="5" name="TextBox 4"/>
          <p:cNvSpPr txBox="1"/>
          <p:nvPr/>
        </p:nvSpPr>
        <p:spPr>
          <a:xfrm>
            <a:off x="832525" y="2904956"/>
            <a:ext cx="10991176" cy="1569660"/>
          </a:xfrm>
          <a:prstGeom prst="rect">
            <a:avLst/>
          </a:prstGeom>
          <a:solidFill>
            <a:srgbClr val="92D050"/>
          </a:solidFill>
        </p:spPr>
        <p:txBody>
          <a:bodyPr wrap="square" rtlCol="0">
            <a:spAutoFit/>
          </a:bodyPr>
          <a:lstStyle/>
          <a:p>
            <a:r>
              <a:rPr lang="en-US" sz="2400" b="1" dirty="0" smtClean="0">
                <a:latin typeface="Century Gothic" panose="020B0502020202020204" pitchFamily="34" charset="0"/>
              </a:rPr>
              <a:t>There are number of theories developed by psychologists to explain personality and its development. Each theory is unique and explains personality development and functioning in its own way. Some of the prominent theories are explained here under.</a:t>
            </a:r>
            <a:endParaRPr lang="en-US" sz="2400" b="1" dirty="0">
              <a:latin typeface="Century Gothic" panose="020B0502020202020204" pitchFamily="34" charset="0"/>
            </a:endParaRPr>
          </a:p>
        </p:txBody>
      </p:sp>
      <p:sp>
        <p:nvSpPr>
          <p:cNvPr id="6" name="Rectangle 5"/>
          <p:cNvSpPr/>
          <p:nvPr/>
        </p:nvSpPr>
        <p:spPr>
          <a:xfrm>
            <a:off x="832525" y="4546202"/>
            <a:ext cx="4607352" cy="523220"/>
          </a:xfrm>
          <a:prstGeom prst="rect">
            <a:avLst/>
          </a:prstGeom>
          <a:solidFill>
            <a:srgbClr val="FFFF00"/>
          </a:solidFill>
        </p:spPr>
        <p:txBody>
          <a:bodyPr wrap="none">
            <a:spAutoFit/>
          </a:bodyPr>
          <a:lstStyle/>
          <a:p>
            <a:r>
              <a:rPr lang="en-US" sz="2800" b="1" u="sng" dirty="0" smtClean="0">
                <a:latin typeface="Century Gothic" panose="020B0502020202020204" pitchFamily="34" charset="0"/>
              </a:rPr>
              <a:t>. Psychoanalytical Theory</a:t>
            </a:r>
            <a:endParaRPr lang="en-US" sz="2800" b="1" u="sng" dirty="0">
              <a:latin typeface="Century Gothic" panose="020B0502020202020204" pitchFamily="34" charset="0"/>
            </a:endParaRPr>
          </a:p>
        </p:txBody>
      </p:sp>
      <p:sp>
        <p:nvSpPr>
          <p:cNvPr id="7" name="TextBox 6"/>
          <p:cNvSpPr txBox="1"/>
          <p:nvPr/>
        </p:nvSpPr>
        <p:spPr>
          <a:xfrm>
            <a:off x="644459" y="5069422"/>
            <a:ext cx="11179242" cy="1323439"/>
          </a:xfrm>
          <a:prstGeom prst="rect">
            <a:avLst/>
          </a:prstGeom>
          <a:noFill/>
        </p:spPr>
        <p:txBody>
          <a:bodyPr wrap="square" rtlCol="0">
            <a:spAutoFit/>
          </a:bodyPr>
          <a:lstStyle/>
          <a:p>
            <a:r>
              <a:rPr lang="en-US" sz="2000" b="1" dirty="0" smtClean="0">
                <a:latin typeface="Century Gothic" panose="020B0502020202020204" pitchFamily="34" charset="0"/>
              </a:rPr>
              <a:t>This theory was developed by famous psychologist Sigmund Freud. This theory has three major parts:</a:t>
            </a:r>
          </a:p>
          <a:p>
            <a:r>
              <a:rPr lang="en-US" sz="2000" b="1" dirty="0" smtClean="0">
                <a:latin typeface="Century Gothic" panose="020B0502020202020204" pitchFamily="34" charset="0"/>
              </a:rPr>
              <a:t>(a) The personality structure which includes Id, Ego and Super ego (b) Topography of mind and (c) Psychosocial stages of development.</a:t>
            </a:r>
            <a:endParaRPr lang="en-US" sz="2000" b="1" dirty="0">
              <a:latin typeface="Century Gothic" panose="020B0502020202020204" pitchFamily="34" charset="0"/>
            </a:endParaRPr>
          </a:p>
        </p:txBody>
      </p:sp>
    </p:spTree>
    <p:extLst>
      <p:ext uri="{BB962C8B-B14F-4D97-AF65-F5344CB8AC3E}">
        <p14:creationId xmlns:p14="http://schemas.microsoft.com/office/powerpoint/2010/main" val="339367131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7125" y="0"/>
            <a:ext cx="3990195" cy="523220"/>
          </a:xfrm>
          <a:prstGeom prst="rect">
            <a:avLst/>
          </a:prstGeom>
          <a:solidFill>
            <a:srgbClr val="FFFF00"/>
          </a:solidFill>
        </p:spPr>
        <p:txBody>
          <a:bodyPr wrap="none">
            <a:spAutoFit/>
          </a:bodyPr>
          <a:lstStyle/>
          <a:p>
            <a:r>
              <a:rPr lang="en-US" sz="2800" b="1" u="sng" dirty="0" smtClean="0">
                <a:latin typeface="Century Gothic" panose="020B0502020202020204" pitchFamily="34" charset="0"/>
              </a:rPr>
              <a:t>a.Personality structure</a:t>
            </a:r>
            <a:endParaRPr lang="en-US" sz="2800" b="1" u="sng" dirty="0">
              <a:latin typeface="Century Gothic" panose="020B0502020202020204" pitchFamily="34" charset="0"/>
            </a:endParaRPr>
          </a:p>
        </p:txBody>
      </p:sp>
      <p:sp>
        <p:nvSpPr>
          <p:cNvPr id="3" name="TextBox 2"/>
          <p:cNvSpPr txBox="1"/>
          <p:nvPr/>
        </p:nvSpPr>
        <p:spPr>
          <a:xfrm>
            <a:off x="215900" y="777220"/>
            <a:ext cx="11645900" cy="5632311"/>
          </a:xfrm>
          <a:prstGeom prst="rect">
            <a:avLst/>
          </a:prstGeom>
          <a:solidFill>
            <a:schemeClr val="accent5">
              <a:lumMod val="60000"/>
              <a:lumOff val="40000"/>
            </a:schemeClr>
          </a:solidFill>
        </p:spPr>
        <p:txBody>
          <a:bodyPr wrap="square" rtlCol="0">
            <a:spAutoFit/>
          </a:bodyPr>
          <a:lstStyle/>
          <a:p>
            <a:r>
              <a:rPr lang="en-US" sz="2000" b="1" dirty="0" smtClean="0">
                <a:latin typeface="Century Gothic" panose="020B0502020202020204" pitchFamily="34" charset="0"/>
              </a:rPr>
              <a:t>Freud constructed a model of personality with three interlocking parts: </a:t>
            </a:r>
          </a:p>
          <a:p>
            <a:r>
              <a:rPr lang="en-US" sz="2000" b="1" dirty="0" smtClean="0">
                <a:latin typeface="Century Gothic" panose="020B0502020202020204" pitchFamily="34" charset="0"/>
              </a:rPr>
              <a:t>the Id, the Ego and the Super ego.</a:t>
            </a:r>
          </a:p>
          <a:p>
            <a:r>
              <a:rPr lang="en-US" sz="2400" b="1" u="sng" dirty="0" smtClean="0">
                <a:solidFill>
                  <a:srgbClr val="C00000"/>
                </a:solidFill>
                <a:latin typeface="Century Gothic" panose="020B0502020202020204" pitchFamily="34" charset="0"/>
              </a:rPr>
              <a:t>The Id</a:t>
            </a:r>
          </a:p>
          <a:p>
            <a:r>
              <a:rPr lang="en-US" sz="2000" b="1" dirty="0" smtClean="0">
                <a:latin typeface="Century Gothic" panose="020B0502020202020204" pitchFamily="34" charset="0"/>
              </a:rPr>
              <a:t>This is the most primitive part, develops with the birth of the child. It can be</a:t>
            </a:r>
          </a:p>
          <a:p>
            <a:r>
              <a:rPr lang="en-US" sz="2000" b="1" dirty="0" smtClean="0">
                <a:latin typeface="Century Gothic" panose="020B0502020202020204" pitchFamily="34" charset="0"/>
              </a:rPr>
              <a:t>Thought of as a sort of store house of biologically based urges: the urge to</a:t>
            </a:r>
          </a:p>
          <a:p>
            <a:r>
              <a:rPr lang="en-US" sz="2000" b="1" dirty="0" smtClean="0">
                <a:latin typeface="Century Gothic" panose="020B0502020202020204" pitchFamily="34" charset="0"/>
              </a:rPr>
              <a:t>Eat, drink, eliminate and especially, to be sexually stimulated.</a:t>
            </a:r>
          </a:p>
          <a:p>
            <a:r>
              <a:rPr lang="en-US" sz="2400" b="1" u="sng" dirty="0" smtClean="0">
                <a:solidFill>
                  <a:srgbClr val="C00000"/>
                </a:solidFill>
                <a:latin typeface="Century Gothic" panose="020B0502020202020204" pitchFamily="34" charset="0"/>
              </a:rPr>
              <a:t>The Ego</a:t>
            </a:r>
          </a:p>
          <a:p>
            <a:r>
              <a:rPr lang="en-US" sz="2000" b="1" dirty="0" smtClean="0">
                <a:latin typeface="Century Gothic" panose="020B0502020202020204" pitchFamily="34" charset="0"/>
              </a:rPr>
              <a:t>This part develops from the school year of life of the child as a result of social</a:t>
            </a:r>
          </a:p>
          <a:p>
            <a:r>
              <a:rPr lang="en-US" sz="2000" b="1" dirty="0" smtClean="0">
                <a:latin typeface="Century Gothic" panose="020B0502020202020204" pitchFamily="34" charset="0"/>
              </a:rPr>
              <a:t>Contacts. The ego consists of elaborate ways of behaving and thinking which</a:t>
            </a:r>
          </a:p>
          <a:p>
            <a:r>
              <a:rPr lang="en-US" sz="2000" b="1" dirty="0" smtClean="0">
                <a:latin typeface="Century Gothic" panose="020B0502020202020204" pitchFamily="34" charset="0"/>
              </a:rPr>
              <a:t>Constitute the executive function of the person.</a:t>
            </a:r>
          </a:p>
          <a:p>
            <a:r>
              <a:rPr lang="en-US" sz="2400" b="1" u="sng" dirty="0" smtClean="0">
                <a:solidFill>
                  <a:srgbClr val="C00000"/>
                </a:solidFill>
                <a:latin typeface="Century Gothic" panose="020B0502020202020204" pitchFamily="34" charset="0"/>
              </a:rPr>
              <a:t>The Super Ego</a:t>
            </a:r>
          </a:p>
          <a:p>
            <a:r>
              <a:rPr lang="en-US" sz="2000" b="1" dirty="0" smtClean="0">
                <a:latin typeface="Century Gothic" panose="020B0502020202020204" pitchFamily="34" charset="0"/>
              </a:rPr>
              <a:t>This part of personality corresponds closely to what we commonly call the </a:t>
            </a:r>
          </a:p>
          <a:p>
            <a:r>
              <a:rPr lang="en-US" sz="2000" b="1" dirty="0" smtClean="0">
                <a:latin typeface="Century Gothic" panose="020B0502020202020204" pitchFamily="34" charset="0"/>
              </a:rPr>
              <a:t>Conscience. It consists mainly of prohibitions learned from parents and other</a:t>
            </a:r>
          </a:p>
          <a:p>
            <a:r>
              <a:rPr lang="en-US" sz="2000" b="1" dirty="0" smtClean="0">
                <a:latin typeface="Century Gothic" panose="020B0502020202020204" pitchFamily="34" charset="0"/>
              </a:rPr>
              <a:t>Authorities. The Super ego may condemn as wrong certain things which the ego</a:t>
            </a:r>
          </a:p>
          <a:p>
            <a:r>
              <a:rPr lang="en-US" sz="2000" b="1" dirty="0" smtClean="0">
                <a:latin typeface="Century Gothic" panose="020B0502020202020204" pitchFamily="34" charset="0"/>
              </a:rPr>
              <a:t>Would otherwise do to satisfy the id.</a:t>
            </a:r>
          </a:p>
          <a:p>
            <a:endParaRPr lang="en-US" sz="2400" b="1" dirty="0" smtClean="0">
              <a:latin typeface="Century Gothic" panose="020B0502020202020204" pitchFamily="34" charset="0"/>
            </a:endParaRPr>
          </a:p>
          <a:p>
            <a:endParaRPr lang="en-US" sz="2400" b="1" u="sng" dirty="0">
              <a:latin typeface="Century Gothic" panose="020B0502020202020204" pitchFamily="34" charset="0"/>
            </a:endParaRPr>
          </a:p>
        </p:txBody>
      </p:sp>
    </p:spTree>
    <p:extLst>
      <p:ext uri="{BB962C8B-B14F-4D97-AF65-F5344CB8AC3E}">
        <p14:creationId xmlns:p14="http://schemas.microsoft.com/office/powerpoint/2010/main" val="93105495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80225" y="317500"/>
            <a:ext cx="2720617" cy="523220"/>
          </a:xfrm>
          <a:prstGeom prst="rect">
            <a:avLst/>
          </a:prstGeom>
          <a:solidFill>
            <a:srgbClr val="FFFF00"/>
          </a:solidFill>
        </p:spPr>
        <p:txBody>
          <a:bodyPr wrap="none">
            <a:spAutoFit/>
          </a:bodyPr>
          <a:lstStyle/>
          <a:p>
            <a:r>
              <a:rPr lang="en-US" sz="2800" b="1" u="sng" dirty="0" smtClean="0">
                <a:latin typeface="Century Gothic" panose="020B0502020202020204" pitchFamily="34" charset="0"/>
              </a:rPr>
              <a:t>b. Topography</a:t>
            </a:r>
            <a:endParaRPr lang="en-US" sz="2800" b="1" u="sng" dirty="0">
              <a:latin typeface="Century Gothic" panose="020B0502020202020204" pitchFamily="34" charset="0"/>
            </a:endParaRPr>
          </a:p>
        </p:txBody>
      </p:sp>
      <p:sp>
        <p:nvSpPr>
          <p:cNvPr id="3" name="TextBox 2"/>
          <p:cNvSpPr txBox="1"/>
          <p:nvPr/>
        </p:nvSpPr>
        <p:spPr>
          <a:xfrm>
            <a:off x="0" y="942320"/>
            <a:ext cx="12065000" cy="5201424"/>
          </a:xfrm>
          <a:prstGeom prst="rect">
            <a:avLst/>
          </a:prstGeom>
          <a:solidFill>
            <a:schemeClr val="accent5">
              <a:lumMod val="60000"/>
              <a:lumOff val="40000"/>
            </a:schemeClr>
          </a:solidFill>
        </p:spPr>
        <p:txBody>
          <a:bodyPr wrap="square" rtlCol="0">
            <a:spAutoFit/>
          </a:bodyPr>
          <a:lstStyle/>
          <a:p>
            <a:r>
              <a:rPr lang="en-US" sz="2000" b="1" dirty="0" smtClean="0">
                <a:latin typeface="Century Gothic" panose="020B0502020202020204" pitchFamily="34" charset="0"/>
              </a:rPr>
              <a:t>It is understood that there will be constant conflicts going on between Id, ego and super ego. </a:t>
            </a:r>
            <a:r>
              <a:rPr lang="en-US" sz="2000" b="1" dirty="0" smtClean="0">
                <a:latin typeface="Century Gothic" panose="020B0502020202020204" pitchFamily="34" charset="0"/>
              </a:rPr>
              <a:t> These </a:t>
            </a:r>
            <a:r>
              <a:rPr lang="en-US" sz="2000" b="1" dirty="0" smtClean="0">
                <a:latin typeface="Century Gothic" panose="020B0502020202020204" pitchFamily="34" charset="0"/>
              </a:rPr>
              <a:t>conflicts may occur in the conscious, subconscious and unconscious levels of human psyche.</a:t>
            </a:r>
          </a:p>
          <a:p>
            <a:r>
              <a:rPr lang="en-US" sz="2400" b="1" u="sng" dirty="0" smtClean="0">
                <a:solidFill>
                  <a:srgbClr val="C00000"/>
                </a:solidFill>
                <a:latin typeface="Century Gothic" panose="020B0502020202020204" pitchFamily="34" charset="0"/>
              </a:rPr>
              <a:t>The </a:t>
            </a:r>
            <a:r>
              <a:rPr lang="en-US" sz="2400" b="1" u="sng" dirty="0" smtClean="0">
                <a:solidFill>
                  <a:srgbClr val="C00000"/>
                </a:solidFill>
                <a:latin typeface="Century Gothic" panose="020B0502020202020204" pitchFamily="34" charset="0"/>
              </a:rPr>
              <a:t>Conscious</a:t>
            </a:r>
            <a:r>
              <a:rPr lang="en-US" sz="2400" b="1" dirty="0" smtClean="0">
                <a:latin typeface="Century Gothic" panose="020B0502020202020204" pitchFamily="34" charset="0"/>
              </a:rPr>
              <a:t> </a:t>
            </a:r>
            <a:endParaRPr lang="en-US" sz="2400" b="1" u="sng" dirty="0" smtClean="0">
              <a:solidFill>
                <a:srgbClr val="C00000"/>
              </a:solidFill>
              <a:latin typeface="Century Gothic" panose="020B0502020202020204" pitchFamily="34" charset="0"/>
            </a:endParaRPr>
          </a:p>
          <a:p>
            <a:r>
              <a:rPr lang="en-US" sz="2000" b="1" dirty="0" smtClean="0">
                <a:latin typeface="Century Gothic" panose="020B0502020202020204" pitchFamily="34" charset="0"/>
              </a:rPr>
              <a:t>According to Freud the conscious part of mind is that part which is ready to</a:t>
            </a:r>
          </a:p>
          <a:p>
            <a:r>
              <a:rPr lang="en-US" sz="2000" b="1" dirty="0" smtClean="0">
                <a:latin typeface="Century Gothic" panose="020B0502020202020204" pitchFamily="34" charset="0"/>
              </a:rPr>
              <a:t>Receive the stimuli from the external world. It helps to perform the functions like eating, drinking, writing, talking, thinking, and such other activities also</a:t>
            </a:r>
          </a:p>
          <a:p>
            <a:r>
              <a:rPr lang="en-US" sz="2000" b="1" dirty="0" smtClean="0">
                <a:latin typeface="Century Gothic" panose="020B0502020202020204" pitchFamily="34" charset="0"/>
              </a:rPr>
              <a:t>Helps us to behave in an appropriate way.</a:t>
            </a:r>
          </a:p>
          <a:p>
            <a:r>
              <a:rPr lang="en-US" sz="2400" b="1" u="sng" dirty="0" smtClean="0">
                <a:solidFill>
                  <a:srgbClr val="C00000"/>
                </a:solidFill>
                <a:latin typeface="Century Gothic" panose="020B0502020202020204" pitchFamily="34" charset="0"/>
              </a:rPr>
              <a:t>The Preconscious</a:t>
            </a:r>
          </a:p>
          <a:p>
            <a:r>
              <a:rPr lang="en-US" sz="2000" b="1" dirty="0" smtClean="0">
                <a:latin typeface="Century Gothic" panose="020B0502020202020204" pitchFamily="34" charset="0"/>
              </a:rPr>
              <a:t>This is also known as subconscious. At this levels are memories or thoughts that are easily available with a moment’s reflection. For example, what we had for breakfast or what class was held today morning.</a:t>
            </a:r>
          </a:p>
          <a:p>
            <a:r>
              <a:rPr lang="en-US" sz="2400" b="1" u="sng" dirty="0" smtClean="0">
                <a:solidFill>
                  <a:srgbClr val="C00000"/>
                </a:solidFill>
                <a:latin typeface="Century Gothic" panose="020B0502020202020204" pitchFamily="34" charset="0"/>
              </a:rPr>
              <a:t>The Unconscious</a:t>
            </a:r>
          </a:p>
          <a:p>
            <a:r>
              <a:rPr lang="en-US" sz="2000" b="1" dirty="0" smtClean="0">
                <a:latin typeface="Century Gothic" panose="020B0502020202020204" pitchFamily="34" charset="0"/>
              </a:rPr>
              <a:t>This part of mind contains memories, thoughts and motives which we cannot easily call up. It is the largest and also the powerful part of mind. It contains the natural instincts, thoughts inappropriate desires, irrational motives and painful experiences.</a:t>
            </a:r>
            <a:endParaRPr lang="en-US" sz="2000" b="1" dirty="0">
              <a:latin typeface="Century Gothic" panose="020B0502020202020204" pitchFamily="34" charset="0"/>
            </a:endParaRPr>
          </a:p>
        </p:txBody>
      </p:sp>
    </p:spTree>
    <p:extLst>
      <p:ext uri="{BB962C8B-B14F-4D97-AF65-F5344CB8AC3E}">
        <p14:creationId xmlns:p14="http://schemas.microsoft.com/office/powerpoint/2010/main" val="233155522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11845" y="0"/>
            <a:ext cx="6896440" cy="523220"/>
          </a:xfrm>
          <a:prstGeom prst="rect">
            <a:avLst/>
          </a:prstGeom>
          <a:solidFill>
            <a:srgbClr val="FFFF00"/>
          </a:solidFill>
        </p:spPr>
        <p:txBody>
          <a:bodyPr wrap="none">
            <a:spAutoFit/>
          </a:bodyPr>
          <a:lstStyle/>
          <a:p>
            <a:r>
              <a:rPr lang="en-US" sz="2800" b="1" u="sng" dirty="0" smtClean="0">
                <a:latin typeface="Century Gothic" panose="020B0502020202020204" pitchFamily="34" charset="0"/>
              </a:rPr>
              <a:t>. Psychosexual Stages of Development</a:t>
            </a:r>
            <a:endParaRPr lang="en-US" sz="2800" b="1" u="sng" dirty="0">
              <a:latin typeface="Century Gothic" panose="020B0502020202020204" pitchFamily="34" charset="0"/>
            </a:endParaRPr>
          </a:p>
        </p:txBody>
      </p:sp>
      <p:sp>
        <p:nvSpPr>
          <p:cNvPr id="3" name="TextBox 2"/>
          <p:cNvSpPr txBox="1"/>
          <p:nvPr/>
        </p:nvSpPr>
        <p:spPr>
          <a:xfrm>
            <a:off x="218145" y="487025"/>
            <a:ext cx="11973855" cy="6370975"/>
          </a:xfrm>
          <a:prstGeom prst="rect">
            <a:avLst/>
          </a:prstGeom>
          <a:solidFill>
            <a:schemeClr val="accent1">
              <a:lumMod val="60000"/>
              <a:lumOff val="40000"/>
            </a:schemeClr>
          </a:solidFill>
        </p:spPr>
        <p:txBody>
          <a:bodyPr wrap="square" rtlCol="0">
            <a:spAutoFit/>
          </a:bodyPr>
          <a:lstStyle/>
          <a:p>
            <a:r>
              <a:rPr lang="en-US" sz="2400" b="1" dirty="0" smtClean="0">
                <a:latin typeface="Century Gothic" panose="020B0502020202020204" pitchFamily="34" charset="0"/>
              </a:rPr>
              <a:t>In this theory of child development, Freud described a succession of stages around body zones. In his opinion, every child will have an innate tendency to seek pleasure especially through physical stimulation and particularly through stimulation of parts of the body that are sensitive to touch: the mouth, the anus and the genitals.</a:t>
            </a:r>
          </a:p>
          <a:p>
            <a:pPr marL="457200" indent="-457200">
              <a:buAutoNum type="alphaLcParenR"/>
            </a:pPr>
            <a:r>
              <a:rPr lang="en-US" sz="2400" b="1" u="sng" dirty="0" smtClean="0">
                <a:latin typeface="Century Gothic" panose="020B0502020202020204" pitchFamily="34" charset="0"/>
              </a:rPr>
              <a:t>Oral Stage (birth to age one)</a:t>
            </a:r>
          </a:p>
          <a:p>
            <a:r>
              <a:rPr lang="en-US" sz="2400" b="1" dirty="0">
                <a:latin typeface="Century Gothic" panose="020B0502020202020204" pitchFamily="34" charset="0"/>
              </a:rPr>
              <a:t> </a:t>
            </a:r>
            <a:r>
              <a:rPr lang="en-US" sz="2400" b="1" dirty="0" smtClean="0">
                <a:latin typeface="Century Gothic" panose="020B0502020202020204" pitchFamily="34" charset="0"/>
              </a:rPr>
              <a:t> According to Freud’s theory, the infant obtains sensual pleasure first by sucking and later by biting. A baby is given too little or too much opportunity to suck.</a:t>
            </a:r>
          </a:p>
          <a:p>
            <a:pPr marL="457200" indent="-457200">
              <a:buAutoNum type="alphaLcParenR" startAt="2"/>
            </a:pPr>
            <a:r>
              <a:rPr lang="en-US" sz="2400" b="1" u="sng" dirty="0" smtClean="0">
                <a:latin typeface="Century Gothic" panose="020B0502020202020204" pitchFamily="34" charset="0"/>
              </a:rPr>
              <a:t>Anal Stage (age one to age three)</a:t>
            </a:r>
          </a:p>
          <a:p>
            <a:r>
              <a:rPr lang="en-US" sz="2400" b="1" dirty="0">
                <a:latin typeface="Century Gothic" panose="020B0502020202020204" pitchFamily="34" charset="0"/>
              </a:rPr>
              <a:t> </a:t>
            </a:r>
            <a:r>
              <a:rPr lang="en-US" sz="2400" b="1" dirty="0" smtClean="0">
                <a:latin typeface="Century Gothic" panose="020B0502020202020204" pitchFamily="34" charset="0"/>
              </a:rPr>
              <a:t>       this is a period of toilet training by parents. The anus become highly sensitive area. The  child finds pleasure in holding on and letting go of feces. Parents try to teach to avoid such prohibited behavior connected with excretion. This leads to fixation causing abnormal Characteristics.</a:t>
            </a:r>
          </a:p>
          <a:p>
            <a:r>
              <a:rPr lang="en-US" sz="2400" b="1" dirty="0" smtClean="0">
                <a:latin typeface="Century Gothic" panose="020B0502020202020204" pitchFamily="34" charset="0"/>
              </a:rPr>
              <a:t>c) </a:t>
            </a:r>
            <a:r>
              <a:rPr lang="en-US" sz="2400" b="1" u="sng" dirty="0" smtClean="0">
                <a:latin typeface="Century Gothic" panose="020B0502020202020204" pitchFamily="34" charset="0"/>
              </a:rPr>
              <a:t>Phalli stage (age three to age five)</a:t>
            </a:r>
          </a:p>
          <a:p>
            <a:r>
              <a:rPr lang="en-US" sz="2400" b="1" dirty="0" smtClean="0">
                <a:latin typeface="Century Gothic" panose="020B0502020202020204" pitchFamily="34" charset="0"/>
              </a:rPr>
              <a:t>During this stage the child's interest shifts toward genitals. The child enjoys stimulating the genital organs. Freud believed that it is at this time the children develop sensual feelings toward the parent of the opposite sex.</a:t>
            </a:r>
            <a:endParaRPr lang="en-US" sz="2400" b="1" dirty="0">
              <a:latin typeface="Century Gothic" panose="020B0502020202020204" pitchFamily="34" charset="0"/>
            </a:endParaRPr>
          </a:p>
        </p:txBody>
      </p:sp>
    </p:spTree>
    <p:extLst>
      <p:ext uri="{BB962C8B-B14F-4D97-AF65-F5344CB8AC3E}">
        <p14:creationId xmlns:p14="http://schemas.microsoft.com/office/powerpoint/2010/main" val="171368397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5900" y="355600"/>
            <a:ext cx="11645900" cy="2677656"/>
          </a:xfrm>
          <a:prstGeom prst="rect">
            <a:avLst/>
          </a:prstGeom>
          <a:solidFill>
            <a:schemeClr val="accent1">
              <a:lumMod val="60000"/>
              <a:lumOff val="40000"/>
            </a:schemeClr>
          </a:solidFill>
        </p:spPr>
        <p:txBody>
          <a:bodyPr wrap="square" rtlCol="0">
            <a:spAutoFit/>
          </a:bodyPr>
          <a:lstStyle/>
          <a:p>
            <a:r>
              <a:rPr lang="en-US" sz="2400" b="1" dirty="0" smtClean="0">
                <a:latin typeface="Century Gothic" panose="020B0502020202020204" pitchFamily="34" charset="0"/>
              </a:rPr>
              <a:t>d) </a:t>
            </a:r>
            <a:r>
              <a:rPr lang="en-US" sz="2400" b="1" u="sng" dirty="0" smtClean="0">
                <a:latin typeface="Century Gothic" panose="020B0502020202020204" pitchFamily="34" charset="0"/>
              </a:rPr>
              <a:t>Latency stage (age six through puberty)</a:t>
            </a:r>
          </a:p>
          <a:p>
            <a:r>
              <a:rPr lang="en-US" sz="2400" b="1" dirty="0" smtClean="0">
                <a:latin typeface="Century Gothic" panose="020B0502020202020204" pitchFamily="34" charset="0"/>
              </a:rPr>
              <a:t>During this period the child's interest is shifted toward learning more about the world, sexuality is largely repressed and the ego expands.</a:t>
            </a:r>
          </a:p>
          <a:p>
            <a:r>
              <a:rPr lang="en-US" sz="2400" b="1" dirty="0" smtClean="0">
                <a:latin typeface="Century Gothic" panose="020B0502020202020204" pitchFamily="34" charset="0"/>
              </a:rPr>
              <a:t>e) </a:t>
            </a:r>
            <a:r>
              <a:rPr lang="en-US" sz="2400" b="1" u="sng" dirty="0" smtClean="0">
                <a:latin typeface="Century Gothic" panose="020B0502020202020204" pitchFamily="34" charset="0"/>
              </a:rPr>
              <a:t>Gentile stage (adolescence an beyond )</a:t>
            </a:r>
          </a:p>
          <a:p>
            <a:r>
              <a:rPr lang="en-US" sz="2400" b="1" dirty="0" smtClean="0">
                <a:latin typeface="Century Gothic" panose="020B0502020202020204" pitchFamily="34" charset="0"/>
              </a:rPr>
              <a:t>Mature heterosexual interests develop during this phase. The stage is set for responsible enjoyment of adult sexuality. During this stage the sexual interests will lie outside the family circle.</a:t>
            </a:r>
            <a:endParaRPr lang="en-US" sz="2400" b="1" dirty="0">
              <a:latin typeface="Century Gothic" panose="020B0502020202020204" pitchFamily="34" charset="0"/>
            </a:endParaRPr>
          </a:p>
        </p:txBody>
      </p:sp>
      <p:sp>
        <p:nvSpPr>
          <p:cNvPr id="3" name="Rectangle 2"/>
          <p:cNvSpPr/>
          <p:nvPr/>
        </p:nvSpPr>
        <p:spPr>
          <a:xfrm>
            <a:off x="313345" y="3058656"/>
            <a:ext cx="4812536" cy="523220"/>
          </a:xfrm>
          <a:prstGeom prst="rect">
            <a:avLst/>
          </a:prstGeom>
          <a:solidFill>
            <a:srgbClr val="FFFF00"/>
          </a:solidFill>
        </p:spPr>
        <p:txBody>
          <a:bodyPr wrap="none">
            <a:spAutoFit/>
          </a:bodyPr>
          <a:lstStyle/>
          <a:p>
            <a:r>
              <a:rPr lang="en-US" sz="2800" b="1" u="sng" dirty="0" smtClean="0">
                <a:latin typeface="Century Gothic" panose="020B0502020202020204" pitchFamily="34" charset="0"/>
              </a:rPr>
              <a:t>. Assessment of Personality</a:t>
            </a:r>
            <a:endParaRPr lang="en-US" sz="2800" b="1" u="sng" dirty="0">
              <a:latin typeface="Century Gothic" panose="020B0502020202020204" pitchFamily="34" charset="0"/>
            </a:endParaRPr>
          </a:p>
        </p:txBody>
      </p:sp>
      <p:sp>
        <p:nvSpPr>
          <p:cNvPr id="4" name="TextBox 3"/>
          <p:cNvSpPr txBox="1"/>
          <p:nvPr/>
        </p:nvSpPr>
        <p:spPr>
          <a:xfrm>
            <a:off x="313345" y="3607276"/>
            <a:ext cx="11548455" cy="3170099"/>
          </a:xfrm>
          <a:prstGeom prst="rect">
            <a:avLst/>
          </a:prstGeom>
          <a:solidFill>
            <a:schemeClr val="accent2">
              <a:lumMod val="60000"/>
              <a:lumOff val="40000"/>
            </a:schemeClr>
          </a:solidFill>
        </p:spPr>
        <p:txBody>
          <a:bodyPr wrap="square" rtlCol="0">
            <a:spAutoFit/>
          </a:bodyPr>
          <a:lstStyle/>
          <a:p>
            <a:r>
              <a:rPr lang="en-US" sz="2000" b="1" dirty="0" smtClean="0">
                <a:latin typeface="Century Gothic" panose="020B0502020202020204" pitchFamily="34" charset="0"/>
              </a:rPr>
              <a:t>Personality Assessment is a proficiency in professional psychology that involves the administration, scoring and Interpretation of empirically supported measures of personality traits and styles in order to:</a:t>
            </a:r>
          </a:p>
          <a:p>
            <a:pPr marL="342900" indent="-342900">
              <a:buAutoNum type="arabicPeriod"/>
            </a:pPr>
            <a:r>
              <a:rPr lang="en-US" sz="2000" b="1" dirty="0" smtClean="0">
                <a:latin typeface="Century Gothic" panose="020B0502020202020204" pitchFamily="34" charset="0"/>
              </a:rPr>
              <a:t>Refine clinical diagnoses</a:t>
            </a:r>
          </a:p>
          <a:p>
            <a:pPr marL="342900" indent="-342900">
              <a:buAutoNum type="arabicPeriod"/>
            </a:pPr>
            <a:r>
              <a:rPr lang="en-US" sz="2000" b="1" dirty="0" smtClean="0">
                <a:latin typeface="Century Gothic" panose="020B0502020202020204" pitchFamily="34" charset="0"/>
              </a:rPr>
              <a:t>Structure and inform psychological interventions.</a:t>
            </a:r>
          </a:p>
          <a:p>
            <a:pPr marL="342900" indent="-342900">
              <a:buAutoNum type="arabicPeriod"/>
            </a:pPr>
            <a:r>
              <a:rPr lang="en-US" sz="2000" b="1" dirty="0" smtClean="0">
                <a:latin typeface="Century Gothic" panose="020B0502020202020204" pitchFamily="34" charset="0"/>
              </a:rPr>
              <a:t>Increase the accuracy of behavioral prediction in a variety of contexts and settings(</a:t>
            </a:r>
            <a:r>
              <a:rPr lang="en-US" sz="2000" b="1" dirty="0" err="1" smtClean="0">
                <a:latin typeface="Century Gothic" panose="020B0502020202020204" pitchFamily="34" charset="0"/>
              </a:rPr>
              <a:t>e.g</a:t>
            </a:r>
            <a:r>
              <a:rPr lang="en-US" sz="2000" b="1" dirty="0" smtClean="0">
                <a:latin typeface="Century Gothic" panose="020B0502020202020204" pitchFamily="34" charset="0"/>
              </a:rPr>
              <a:t>, clinical, forensic, organizational, educational).</a:t>
            </a:r>
          </a:p>
          <a:p>
            <a:r>
              <a:rPr lang="en-US" sz="2000" b="1" dirty="0">
                <a:latin typeface="Century Gothic" panose="020B0502020202020204" pitchFamily="34" charset="0"/>
              </a:rPr>
              <a:t> </a:t>
            </a:r>
            <a:r>
              <a:rPr lang="en-US" sz="2000" b="1" dirty="0" smtClean="0">
                <a:latin typeface="Century Gothic" panose="020B0502020202020204" pitchFamily="34" charset="0"/>
              </a:rPr>
              <a:t>    Personality assessment, the measurement of personal characteristics. Assessment is an end result of gathering information intended to advance psychological theory and research and to increase the probability that wise decisions will be made in applied settings.</a:t>
            </a:r>
            <a:endParaRPr lang="en-US" sz="2000" b="1" dirty="0">
              <a:latin typeface="Century Gothic" panose="020B0502020202020204" pitchFamily="34" charset="0"/>
            </a:endParaRPr>
          </a:p>
        </p:txBody>
      </p:sp>
    </p:spTree>
    <p:extLst>
      <p:ext uri="{BB962C8B-B14F-4D97-AF65-F5344CB8AC3E}">
        <p14:creationId xmlns:p14="http://schemas.microsoft.com/office/powerpoint/2010/main" val="285579877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5745" y="213856"/>
            <a:ext cx="7746031" cy="523220"/>
          </a:xfrm>
          <a:prstGeom prst="rect">
            <a:avLst/>
          </a:prstGeom>
          <a:solidFill>
            <a:srgbClr val="FFFF00"/>
          </a:solidFill>
        </p:spPr>
        <p:txBody>
          <a:bodyPr wrap="none">
            <a:spAutoFit/>
          </a:bodyPr>
          <a:lstStyle/>
          <a:p>
            <a:r>
              <a:rPr lang="en-US" sz="2800" b="1" u="sng" dirty="0" smtClean="0">
                <a:latin typeface="Century Gothic" panose="020B0502020202020204" pitchFamily="34" charset="0"/>
              </a:rPr>
              <a:t>. Projective and Non-Projective Techniques </a:t>
            </a:r>
            <a:endParaRPr lang="en-US" sz="2800" b="1" u="sng" dirty="0">
              <a:latin typeface="Century Gothic" panose="020B0502020202020204" pitchFamily="34" charset="0"/>
            </a:endParaRPr>
          </a:p>
        </p:txBody>
      </p:sp>
      <p:sp>
        <p:nvSpPr>
          <p:cNvPr id="4" name="TextBox 3"/>
          <p:cNvSpPr txBox="1"/>
          <p:nvPr/>
        </p:nvSpPr>
        <p:spPr>
          <a:xfrm>
            <a:off x="1346200" y="838200"/>
            <a:ext cx="3523722" cy="461665"/>
          </a:xfrm>
          <a:prstGeom prst="rect">
            <a:avLst/>
          </a:prstGeom>
          <a:noFill/>
        </p:spPr>
        <p:txBody>
          <a:bodyPr wrap="none" rtlCol="0">
            <a:spAutoFit/>
          </a:bodyPr>
          <a:lstStyle/>
          <a:p>
            <a:r>
              <a:rPr lang="en-US" sz="2400" b="1" u="sng" dirty="0">
                <a:solidFill>
                  <a:srgbClr val="C00000"/>
                </a:solidFill>
                <a:latin typeface="Century Gothic" panose="020B0502020202020204" pitchFamily="34" charset="0"/>
              </a:rPr>
              <a:t>Projective Techniques </a:t>
            </a:r>
            <a:endParaRPr lang="en-US" sz="2400" dirty="0">
              <a:solidFill>
                <a:srgbClr val="C00000"/>
              </a:solidFill>
            </a:endParaRPr>
          </a:p>
        </p:txBody>
      </p:sp>
      <p:sp>
        <p:nvSpPr>
          <p:cNvPr id="5" name="TextBox 4"/>
          <p:cNvSpPr txBox="1"/>
          <p:nvPr/>
        </p:nvSpPr>
        <p:spPr>
          <a:xfrm>
            <a:off x="1054101" y="1299865"/>
            <a:ext cx="10782299" cy="3416320"/>
          </a:xfrm>
          <a:prstGeom prst="rect">
            <a:avLst/>
          </a:prstGeom>
          <a:noFill/>
        </p:spPr>
        <p:txBody>
          <a:bodyPr wrap="square" rtlCol="0">
            <a:spAutoFit/>
          </a:bodyPr>
          <a:lstStyle/>
          <a:p>
            <a:r>
              <a:rPr lang="en-US" sz="2400" b="1" dirty="0">
                <a:latin typeface="Century Gothic" panose="020B0502020202020204" pitchFamily="34" charset="0"/>
              </a:rPr>
              <a:t>Projective techniques allow respondents to project their subjective or true opinions and beliefs onto other people or even objects. The respondent's real feelings are then inferred from what s/he says about others. Projective techniques are normally used during individual or small group interviews</a:t>
            </a:r>
            <a:r>
              <a:rPr lang="en-US" sz="2400" b="1" dirty="0" smtClean="0">
                <a:latin typeface="Century Gothic" panose="020B0502020202020204" pitchFamily="34" charset="0"/>
              </a:rPr>
              <a:t>.</a:t>
            </a:r>
          </a:p>
          <a:p>
            <a:r>
              <a:rPr lang="en-US" sz="2400" b="1" dirty="0" smtClean="0">
                <a:latin typeface="Century Gothic" panose="020B0502020202020204" pitchFamily="34" charset="0"/>
              </a:rPr>
              <a:t>These techniques are useful in giving respondents opportunities to express their attitudes without personal embarrassment. Thus projective techniques play an important role in motivational researches or in attitude surveys.</a:t>
            </a:r>
            <a:endParaRPr lang="en-US" sz="2400" b="1" dirty="0">
              <a:latin typeface="Century Gothic" panose="020B0502020202020204" pitchFamily="34" charset="0"/>
            </a:endParaRPr>
          </a:p>
        </p:txBody>
      </p:sp>
      <p:sp>
        <p:nvSpPr>
          <p:cNvPr id="6" name="Rectangle 5"/>
          <p:cNvSpPr/>
          <p:nvPr/>
        </p:nvSpPr>
        <p:spPr>
          <a:xfrm>
            <a:off x="592745" y="4716185"/>
            <a:ext cx="4357283" cy="523220"/>
          </a:xfrm>
          <a:prstGeom prst="rect">
            <a:avLst/>
          </a:prstGeom>
          <a:solidFill>
            <a:srgbClr val="FFFF00"/>
          </a:solidFill>
        </p:spPr>
        <p:txBody>
          <a:bodyPr wrap="none">
            <a:spAutoFit/>
          </a:bodyPr>
          <a:lstStyle/>
          <a:p>
            <a:r>
              <a:rPr lang="en-US" sz="2800" b="1" u="sng" dirty="0" smtClean="0">
                <a:latin typeface="Century Gothic" panose="020B0502020202020204" pitchFamily="34" charset="0"/>
              </a:rPr>
              <a:t>. Rorschach Inkblot Test </a:t>
            </a:r>
            <a:endParaRPr lang="en-US" sz="2800" b="1" u="sng" dirty="0">
              <a:latin typeface="Century Gothic" panose="020B0502020202020204" pitchFamily="34" charset="0"/>
            </a:endParaRPr>
          </a:p>
        </p:txBody>
      </p:sp>
      <p:sp>
        <p:nvSpPr>
          <p:cNvPr id="7" name="TextBox 6"/>
          <p:cNvSpPr txBox="1"/>
          <p:nvPr/>
        </p:nvSpPr>
        <p:spPr>
          <a:xfrm>
            <a:off x="592745" y="5278974"/>
            <a:ext cx="11421455" cy="1323439"/>
          </a:xfrm>
          <a:prstGeom prst="rect">
            <a:avLst/>
          </a:prstGeom>
          <a:solidFill>
            <a:schemeClr val="accent4">
              <a:lumMod val="60000"/>
              <a:lumOff val="40000"/>
            </a:schemeClr>
          </a:solidFill>
        </p:spPr>
        <p:txBody>
          <a:bodyPr wrap="square" rtlCol="0">
            <a:spAutoFit/>
          </a:bodyPr>
          <a:lstStyle/>
          <a:p>
            <a:r>
              <a:rPr lang="en-US" sz="2000" b="1" dirty="0">
                <a:latin typeface="Century Gothic" panose="020B0502020202020204" pitchFamily="34" charset="0"/>
              </a:rPr>
              <a:t>The Rorschach Inkblot Test is a projective psychological assessment with 10 inkblots on cards, designed to probe the unconscious mind. By analyzing responses to the inkblots, insights into an individual's social behavior, thoughts, and emotions emerge, often unveiling deeper, unconscious aspects of their psyche.</a:t>
            </a:r>
          </a:p>
        </p:txBody>
      </p:sp>
    </p:spTree>
    <p:extLst>
      <p:ext uri="{BB962C8B-B14F-4D97-AF65-F5344CB8AC3E}">
        <p14:creationId xmlns:p14="http://schemas.microsoft.com/office/powerpoint/2010/main" val="324589665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13445" y="334685"/>
            <a:ext cx="4689104" cy="523220"/>
          </a:xfrm>
          <a:prstGeom prst="rect">
            <a:avLst/>
          </a:prstGeom>
          <a:solidFill>
            <a:srgbClr val="FFFF00"/>
          </a:solidFill>
        </p:spPr>
        <p:txBody>
          <a:bodyPr wrap="none">
            <a:spAutoFit/>
          </a:bodyPr>
          <a:lstStyle/>
          <a:p>
            <a:r>
              <a:rPr lang="en-US" sz="2800" b="1" u="sng" dirty="0" smtClean="0">
                <a:latin typeface="Century Gothic" panose="020B0502020202020204" pitchFamily="34" charset="0"/>
              </a:rPr>
              <a:t>. History and background </a:t>
            </a:r>
            <a:endParaRPr lang="en-US" sz="2800" b="1" u="sng" dirty="0">
              <a:latin typeface="Century Gothic" panose="020B0502020202020204" pitchFamily="34" charset="0"/>
            </a:endParaRPr>
          </a:p>
        </p:txBody>
      </p:sp>
      <p:sp>
        <p:nvSpPr>
          <p:cNvPr id="3" name="TextBox 2"/>
          <p:cNvSpPr txBox="1"/>
          <p:nvPr/>
        </p:nvSpPr>
        <p:spPr>
          <a:xfrm>
            <a:off x="825500" y="965200"/>
            <a:ext cx="10807700" cy="2308324"/>
          </a:xfrm>
          <a:prstGeom prst="rect">
            <a:avLst/>
          </a:prstGeom>
          <a:noFill/>
        </p:spPr>
        <p:txBody>
          <a:bodyPr wrap="square" rtlCol="0">
            <a:spAutoFit/>
          </a:bodyPr>
          <a:lstStyle/>
          <a:p>
            <a:r>
              <a:rPr lang="en-US" sz="2400" b="1" dirty="0" smtClean="0">
                <a:latin typeface="Century Gothic" panose="020B0502020202020204" pitchFamily="34" charset="0"/>
              </a:rPr>
              <a:t>Hermann Rorschach was a Swiss psychiatrist and psychoanalyst who followed the teachings of another famous psychiatrist and founder of psychoanalysis, Sigmund Freud. When developing the test, Rorschach noticed that those diagnosed with schizophrenia saw similar things in the inkblots. This allowed doctors to assess others by analyzing how they interpreted visual information.</a:t>
            </a:r>
            <a:endParaRPr lang="en-US" sz="2400" b="1" dirty="0">
              <a:latin typeface="Century Gothic" panose="020B0502020202020204" pitchFamily="34" charset="0"/>
            </a:endParaRPr>
          </a:p>
        </p:txBody>
      </p:sp>
      <p:sp>
        <p:nvSpPr>
          <p:cNvPr id="4" name="Rectangle 3"/>
          <p:cNvSpPr/>
          <p:nvPr/>
        </p:nvSpPr>
        <p:spPr>
          <a:xfrm>
            <a:off x="961045" y="3273524"/>
            <a:ext cx="6058069" cy="523220"/>
          </a:xfrm>
          <a:prstGeom prst="rect">
            <a:avLst/>
          </a:prstGeom>
          <a:solidFill>
            <a:srgbClr val="FFFF00"/>
          </a:solidFill>
        </p:spPr>
        <p:txBody>
          <a:bodyPr wrap="none">
            <a:spAutoFit/>
          </a:bodyPr>
          <a:lstStyle/>
          <a:p>
            <a:r>
              <a:rPr lang="en-US" sz="2800" b="1" u="sng" dirty="0" smtClean="0">
                <a:latin typeface="Century Gothic" panose="020B0502020202020204" pitchFamily="34" charset="0"/>
              </a:rPr>
              <a:t>Uses of the Rorschach inkblot test </a:t>
            </a:r>
            <a:endParaRPr lang="en-US" sz="2800" b="1" u="sng" dirty="0">
              <a:latin typeface="Century Gothic" panose="020B0502020202020204" pitchFamily="34" charset="0"/>
            </a:endParaRPr>
          </a:p>
        </p:txBody>
      </p:sp>
      <p:sp>
        <p:nvSpPr>
          <p:cNvPr id="5" name="TextBox 4"/>
          <p:cNvSpPr txBox="1"/>
          <p:nvPr/>
        </p:nvSpPr>
        <p:spPr>
          <a:xfrm>
            <a:off x="578845" y="3796744"/>
            <a:ext cx="11301010" cy="3046988"/>
          </a:xfrm>
          <a:prstGeom prst="rect">
            <a:avLst/>
          </a:prstGeom>
          <a:noFill/>
        </p:spPr>
        <p:txBody>
          <a:bodyPr wrap="square" rtlCol="0">
            <a:spAutoFit/>
          </a:bodyPr>
          <a:lstStyle/>
          <a:p>
            <a:r>
              <a:rPr lang="en-US" sz="2400" b="1" dirty="0" smtClean="0">
                <a:latin typeface="Century Gothic" panose="020B0502020202020204" pitchFamily="34" charset="0"/>
              </a:rPr>
              <a:t>The Rorschach test, used in conjunction with other diagnostic tools, is a projective measure for identifying a person’s state of mind and various personality traits.</a:t>
            </a:r>
          </a:p>
          <a:p>
            <a:r>
              <a:rPr lang="en-US" sz="2400" b="1" dirty="0" smtClean="0">
                <a:latin typeface="Century Gothic" panose="020B0502020202020204" pitchFamily="34" charset="0"/>
              </a:rPr>
              <a:t>The inkblots have up to 300 different reported interpretations for each blot. You may wonder if the Rorschach test is able to help diagnose mental illness, or just an exciting means to spark your interest and intrigue. Though Rorschach’s Inkblot test is not used as widely as it once was, there are some diagnostic situations it’s still used for today.</a:t>
            </a:r>
            <a:endParaRPr lang="en-US" sz="2400" b="1" dirty="0">
              <a:latin typeface="Century Gothic" panose="020B0502020202020204" pitchFamily="34" charset="0"/>
            </a:endParaRPr>
          </a:p>
        </p:txBody>
      </p:sp>
    </p:spTree>
    <p:extLst>
      <p:ext uri="{BB962C8B-B14F-4D97-AF65-F5344CB8AC3E}">
        <p14:creationId xmlns:p14="http://schemas.microsoft.com/office/powerpoint/2010/main" val="370180294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46219" y="114300"/>
            <a:ext cx="10945781" cy="6370975"/>
          </a:xfrm>
          <a:prstGeom prst="rect">
            <a:avLst/>
          </a:prstGeom>
          <a:noFill/>
        </p:spPr>
        <p:txBody>
          <a:bodyPr wrap="square" rtlCol="0">
            <a:spAutoFit/>
          </a:bodyPr>
          <a:lstStyle/>
          <a:p>
            <a:r>
              <a:rPr lang="en-US" sz="2400" b="1" u="sng" dirty="0" smtClean="0"/>
              <a:t>Inkblot tests are used in various field:</a:t>
            </a:r>
          </a:p>
          <a:p>
            <a:r>
              <a:rPr lang="en-US" sz="2400" b="1" dirty="0" smtClean="0"/>
              <a:t>Schizophrenia            refer text book</a:t>
            </a:r>
          </a:p>
          <a:p>
            <a:r>
              <a:rPr lang="en-US" sz="2400" b="1" dirty="0" smtClean="0"/>
              <a:t>Adoption</a:t>
            </a:r>
          </a:p>
          <a:p>
            <a:r>
              <a:rPr lang="en-US" sz="2400" b="1" dirty="0" smtClean="0"/>
              <a:t>Creativity</a:t>
            </a:r>
          </a:p>
          <a:p>
            <a:r>
              <a:rPr lang="en-US" sz="2400" b="1" dirty="0" smtClean="0"/>
              <a:t>Testing</a:t>
            </a:r>
          </a:p>
          <a:p>
            <a:r>
              <a:rPr lang="en-US" sz="2400" b="1" dirty="0" smtClean="0"/>
              <a:t>Scoring</a:t>
            </a:r>
          </a:p>
          <a:p>
            <a:r>
              <a:rPr lang="en-US" sz="2400" b="1" dirty="0" smtClean="0"/>
              <a:t>Interpretation</a:t>
            </a:r>
          </a:p>
          <a:p>
            <a:r>
              <a:rPr lang="en-US" sz="2400" b="1" u="sng" dirty="0" smtClean="0"/>
              <a:t>Controversy and problems</a:t>
            </a:r>
          </a:p>
          <a:p>
            <a:r>
              <a:rPr lang="en-US" sz="2400" b="1" dirty="0" smtClean="0"/>
              <a:t>As mentioned, the Rorschach test comes with concerns and controversy</a:t>
            </a:r>
          </a:p>
          <a:p>
            <a:r>
              <a:rPr lang="en-US" sz="2400" b="1" u="sng" dirty="0" smtClean="0">
                <a:solidFill>
                  <a:srgbClr val="C00000"/>
                </a:solidFill>
              </a:rPr>
              <a:t>Self-reported data:</a:t>
            </a:r>
          </a:p>
          <a:p>
            <a:r>
              <a:rPr lang="en-US" sz="2400" b="1" dirty="0" smtClean="0"/>
              <a:t>The only data measured is spoken by the person tested. So, anyone can </a:t>
            </a:r>
          </a:p>
          <a:p>
            <a:r>
              <a:rPr lang="en-US" sz="2400" b="1" dirty="0" smtClean="0"/>
              <a:t>Misrepresent or incorrectly verbalize what they see in the inkblots, whether </a:t>
            </a:r>
          </a:p>
          <a:p>
            <a:r>
              <a:rPr lang="en-US" sz="2400" b="1" dirty="0" smtClean="0"/>
              <a:t>Intentional or not.</a:t>
            </a:r>
          </a:p>
          <a:p>
            <a:r>
              <a:rPr lang="en-US" sz="2400" b="1" u="sng" dirty="0" smtClean="0">
                <a:solidFill>
                  <a:srgbClr val="C00000"/>
                </a:solidFill>
              </a:rPr>
              <a:t>Individuality:</a:t>
            </a:r>
          </a:p>
          <a:p>
            <a:r>
              <a:rPr lang="en-US" sz="2400" b="1" dirty="0" smtClean="0"/>
              <a:t>Testing tends to assume that people with certain mental health diagnoses have</a:t>
            </a:r>
          </a:p>
          <a:p>
            <a:r>
              <a:rPr lang="en-US" sz="2400" b="1" dirty="0" smtClean="0"/>
              <a:t>A significant amount of overlap in symptoms. However, people are unique and</a:t>
            </a:r>
          </a:p>
          <a:p>
            <a:r>
              <a:rPr lang="en-US" sz="2400" b="1" dirty="0" smtClean="0"/>
              <a:t>Symptoms in their individual diagnoses.</a:t>
            </a:r>
            <a:endParaRPr lang="en-US" sz="2400" b="1" dirty="0"/>
          </a:p>
        </p:txBody>
      </p:sp>
      <p:sp>
        <p:nvSpPr>
          <p:cNvPr id="3" name="Right Brace 2"/>
          <p:cNvSpPr/>
          <p:nvPr/>
        </p:nvSpPr>
        <p:spPr>
          <a:xfrm>
            <a:off x="3619500" y="787400"/>
            <a:ext cx="431800" cy="2095500"/>
          </a:xfrm>
          <a:prstGeom prst="rightBrace">
            <a:avLst/>
          </a:pr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66793571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94445" y="174724"/>
            <a:ext cx="1802096" cy="523220"/>
          </a:xfrm>
          <a:prstGeom prst="rect">
            <a:avLst/>
          </a:prstGeom>
          <a:solidFill>
            <a:srgbClr val="FFFF00"/>
          </a:solidFill>
        </p:spPr>
        <p:txBody>
          <a:bodyPr wrap="none">
            <a:spAutoFit/>
          </a:bodyPr>
          <a:lstStyle/>
          <a:p>
            <a:r>
              <a:rPr lang="en-US" sz="2800" b="1" u="sng" dirty="0" smtClean="0">
                <a:latin typeface="Century Gothic" panose="020B0502020202020204" pitchFamily="34" charset="0"/>
              </a:rPr>
              <a:t>. TAT Test </a:t>
            </a:r>
            <a:endParaRPr lang="en-US" sz="2800" b="1" u="sng" dirty="0">
              <a:latin typeface="Century Gothic" panose="020B0502020202020204" pitchFamily="34" charset="0"/>
            </a:endParaRPr>
          </a:p>
        </p:txBody>
      </p:sp>
      <p:sp>
        <p:nvSpPr>
          <p:cNvPr id="3" name="TextBox 2"/>
          <p:cNvSpPr txBox="1"/>
          <p:nvPr/>
        </p:nvSpPr>
        <p:spPr>
          <a:xfrm>
            <a:off x="131839" y="697944"/>
            <a:ext cx="12060161" cy="3416320"/>
          </a:xfrm>
          <a:prstGeom prst="rect">
            <a:avLst/>
          </a:prstGeom>
          <a:solidFill>
            <a:schemeClr val="accent5">
              <a:lumMod val="60000"/>
              <a:lumOff val="40000"/>
            </a:schemeClr>
          </a:solidFill>
        </p:spPr>
        <p:txBody>
          <a:bodyPr wrap="none" rtlCol="0">
            <a:spAutoFit/>
          </a:bodyPr>
          <a:lstStyle/>
          <a:p>
            <a:r>
              <a:rPr lang="en-US" sz="2400" b="1" u="sng" dirty="0" smtClean="0"/>
              <a:t>Predicting Behaviors:</a:t>
            </a:r>
          </a:p>
          <a:p>
            <a:r>
              <a:rPr lang="en-US" sz="2400" b="1" dirty="0" smtClean="0"/>
              <a:t>The human brain is complex and multi-dimensional, influenced by your environment</a:t>
            </a:r>
          </a:p>
          <a:p>
            <a:r>
              <a:rPr lang="en-US" sz="2400" b="1" dirty="0" smtClean="0"/>
              <a:t>And your body’s physiology. This could mean that your test’s predictions may not be</a:t>
            </a:r>
          </a:p>
          <a:p>
            <a:r>
              <a:rPr lang="en-US" sz="2400" b="1" dirty="0" smtClean="0"/>
              <a:t>Accurate.</a:t>
            </a:r>
          </a:p>
          <a:p>
            <a:r>
              <a:rPr lang="en-US" sz="2400" b="1" dirty="0" smtClean="0"/>
              <a:t>The Thematic Apperception Test, or TAT, is a type of projective test that involves </a:t>
            </a:r>
          </a:p>
          <a:p>
            <a:r>
              <a:rPr lang="en-US" sz="2400" b="1" dirty="0"/>
              <a:t>d</a:t>
            </a:r>
            <a:r>
              <a:rPr lang="en-US" sz="2400" b="1" dirty="0" smtClean="0"/>
              <a:t>escribing ambiguous scenes. Popularly known as the “picture interpretation technique”</a:t>
            </a:r>
          </a:p>
          <a:p>
            <a:r>
              <a:rPr lang="en-US" sz="2400" b="1" dirty="0" smtClean="0"/>
              <a:t>It was developed by American psychologists Henry A. Murray and Christina D, Morgan at</a:t>
            </a:r>
          </a:p>
          <a:p>
            <a:r>
              <a:rPr lang="en-US" sz="2400" b="1" dirty="0" smtClean="0"/>
              <a:t>Harvard University in the 1930s. To date, the TAT is one of the most widely researched and</a:t>
            </a:r>
          </a:p>
          <a:p>
            <a:r>
              <a:rPr lang="en-US" sz="2400" b="1" dirty="0" smtClean="0"/>
              <a:t>Clinically used personality tests.</a:t>
            </a:r>
            <a:endParaRPr lang="en-US" sz="2400" b="1" dirty="0"/>
          </a:p>
        </p:txBody>
      </p:sp>
      <p:sp>
        <p:nvSpPr>
          <p:cNvPr id="4" name="Rectangle 3"/>
          <p:cNvSpPr/>
          <p:nvPr/>
        </p:nvSpPr>
        <p:spPr>
          <a:xfrm>
            <a:off x="1113445" y="4114264"/>
            <a:ext cx="3466013" cy="523220"/>
          </a:xfrm>
          <a:prstGeom prst="rect">
            <a:avLst/>
          </a:prstGeom>
          <a:solidFill>
            <a:srgbClr val="FFFF00"/>
          </a:solidFill>
        </p:spPr>
        <p:txBody>
          <a:bodyPr wrap="none">
            <a:spAutoFit/>
          </a:bodyPr>
          <a:lstStyle/>
          <a:p>
            <a:r>
              <a:rPr lang="en-US" sz="2800" b="1" u="sng" dirty="0" smtClean="0">
                <a:latin typeface="Century Gothic" panose="020B0502020202020204" pitchFamily="34" charset="0"/>
              </a:rPr>
              <a:t>How the TAT works </a:t>
            </a:r>
            <a:endParaRPr lang="en-US" sz="2800" b="1" u="sng" dirty="0">
              <a:latin typeface="Century Gothic" panose="020B0502020202020204" pitchFamily="34" charset="0"/>
            </a:endParaRPr>
          </a:p>
        </p:txBody>
      </p:sp>
      <p:sp>
        <p:nvSpPr>
          <p:cNvPr id="5" name="TextBox 4"/>
          <p:cNvSpPr txBox="1"/>
          <p:nvPr/>
        </p:nvSpPr>
        <p:spPr>
          <a:xfrm>
            <a:off x="254000" y="4637484"/>
            <a:ext cx="11772900" cy="2246769"/>
          </a:xfrm>
          <a:prstGeom prst="rect">
            <a:avLst/>
          </a:prstGeom>
          <a:solidFill>
            <a:schemeClr val="accent3">
              <a:lumMod val="60000"/>
              <a:lumOff val="40000"/>
            </a:schemeClr>
          </a:solidFill>
        </p:spPr>
        <p:txBody>
          <a:bodyPr wrap="square" rtlCol="0">
            <a:spAutoFit/>
          </a:bodyPr>
          <a:lstStyle/>
          <a:p>
            <a:r>
              <a:rPr lang="en-US" sz="2000" b="1" dirty="0" smtClean="0">
                <a:latin typeface="Century Gothic" panose="020B0502020202020204" pitchFamily="34" charset="0"/>
              </a:rPr>
              <a:t>The TAT involves showing people a series of picture cards depicting a variety of ambiguous characters, scenes, and situations. They are then asked to tell as dramatic a story as they can for each picture presented, including:</a:t>
            </a:r>
          </a:p>
          <a:p>
            <a:pPr marL="342900" indent="-342900">
              <a:buAutoNum type="arabicPeriod"/>
            </a:pPr>
            <a:r>
              <a:rPr lang="en-US" sz="2000" b="1" dirty="0" smtClean="0">
                <a:latin typeface="Century Gothic" panose="020B0502020202020204" pitchFamily="34" charset="0"/>
              </a:rPr>
              <a:t>What has led up to the event shown</a:t>
            </a:r>
          </a:p>
          <a:p>
            <a:pPr marL="342900" indent="-342900">
              <a:buAutoNum type="arabicPeriod"/>
            </a:pPr>
            <a:r>
              <a:rPr lang="en-US" sz="2000" b="1" dirty="0" smtClean="0">
                <a:latin typeface="Century Gothic" panose="020B0502020202020204" pitchFamily="34" charset="0"/>
              </a:rPr>
              <a:t>What is happening in the scene</a:t>
            </a:r>
          </a:p>
          <a:p>
            <a:pPr marL="342900" indent="-342900">
              <a:buAutoNum type="arabicPeriod"/>
            </a:pPr>
            <a:r>
              <a:rPr lang="en-US" sz="2000" b="1" dirty="0" smtClean="0">
                <a:latin typeface="Century Gothic" panose="020B0502020202020204" pitchFamily="34" charset="0"/>
              </a:rPr>
              <a:t>The thoughts and feelings of characters</a:t>
            </a:r>
          </a:p>
          <a:p>
            <a:pPr marL="342900" indent="-342900">
              <a:buAutoNum type="arabicPeriod"/>
            </a:pPr>
            <a:r>
              <a:rPr lang="en-US" sz="2000" b="1" dirty="0" smtClean="0">
                <a:latin typeface="Century Gothic" panose="020B0502020202020204" pitchFamily="34" charset="0"/>
              </a:rPr>
              <a:t>The outcome of the story</a:t>
            </a:r>
            <a:endParaRPr lang="en-US" sz="2000" b="1" dirty="0">
              <a:latin typeface="Century Gothic" panose="020B0502020202020204" pitchFamily="34" charset="0"/>
            </a:endParaRPr>
          </a:p>
        </p:txBody>
      </p:sp>
    </p:spTree>
    <p:extLst>
      <p:ext uri="{BB962C8B-B14F-4D97-AF65-F5344CB8AC3E}">
        <p14:creationId xmlns:p14="http://schemas.microsoft.com/office/powerpoint/2010/main" val="370856026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32545" y="113764"/>
            <a:ext cx="3669594" cy="523220"/>
          </a:xfrm>
          <a:prstGeom prst="rect">
            <a:avLst/>
          </a:prstGeom>
          <a:solidFill>
            <a:srgbClr val="FFFF00"/>
          </a:solidFill>
        </p:spPr>
        <p:txBody>
          <a:bodyPr wrap="none">
            <a:spAutoFit/>
          </a:bodyPr>
          <a:lstStyle/>
          <a:p>
            <a:r>
              <a:rPr lang="en-US" sz="2800" b="1" u="sng" dirty="0" smtClean="0">
                <a:latin typeface="Century Gothic" panose="020B0502020202020204" pitchFamily="34" charset="0"/>
              </a:rPr>
              <a:t>Why the TAT Is Used </a:t>
            </a:r>
            <a:endParaRPr lang="en-US" sz="2800" b="1" u="sng" dirty="0">
              <a:latin typeface="Century Gothic" panose="020B0502020202020204" pitchFamily="34" charset="0"/>
            </a:endParaRPr>
          </a:p>
        </p:txBody>
      </p:sp>
      <p:sp>
        <p:nvSpPr>
          <p:cNvPr id="3" name="TextBox 2"/>
          <p:cNvSpPr txBox="1"/>
          <p:nvPr/>
        </p:nvSpPr>
        <p:spPr>
          <a:xfrm>
            <a:off x="1333501" y="636984"/>
            <a:ext cx="10401300" cy="3323987"/>
          </a:xfrm>
          <a:prstGeom prst="rect">
            <a:avLst/>
          </a:prstGeom>
          <a:noFill/>
        </p:spPr>
        <p:txBody>
          <a:bodyPr wrap="square" rtlCol="0">
            <a:spAutoFit/>
          </a:bodyPr>
          <a:lstStyle/>
          <a:p>
            <a:r>
              <a:rPr lang="en-US" sz="2400" b="1" u="sng" dirty="0" smtClean="0">
                <a:latin typeface="Century Gothic" panose="020B0502020202020204" pitchFamily="34" charset="0"/>
              </a:rPr>
              <a:t>The TAT can be utilized by therapists in a number of different ways, Some of these includes:</a:t>
            </a:r>
          </a:p>
          <a:p>
            <a:r>
              <a:rPr lang="en-US" sz="2400" b="1" dirty="0" smtClean="0">
                <a:latin typeface="Century Gothic" panose="020B0502020202020204" pitchFamily="34" charset="0"/>
              </a:rPr>
              <a:t>To learn more about a person</a:t>
            </a:r>
          </a:p>
          <a:p>
            <a:r>
              <a:rPr lang="en-US" sz="2400" b="1" dirty="0" smtClean="0">
                <a:latin typeface="Century Gothic" panose="020B0502020202020204" pitchFamily="34" charset="0"/>
              </a:rPr>
              <a:t>To help people express their feelings</a:t>
            </a:r>
          </a:p>
          <a:p>
            <a:r>
              <a:rPr lang="en-US" sz="2400" b="1" dirty="0" smtClean="0">
                <a:latin typeface="Century Gothic" panose="020B0502020202020204" pitchFamily="34" charset="0"/>
              </a:rPr>
              <a:t>To explore themes related to the person’s life experiences</a:t>
            </a:r>
          </a:p>
          <a:p>
            <a:r>
              <a:rPr lang="en-US" sz="2400" b="1" dirty="0" smtClean="0">
                <a:latin typeface="Century Gothic" panose="020B0502020202020204" pitchFamily="34" charset="0"/>
              </a:rPr>
              <a:t>To assess someone for psychological conditions</a:t>
            </a:r>
          </a:p>
          <a:p>
            <a:r>
              <a:rPr lang="en-US" sz="2400" b="1" dirty="0" smtClean="0">
                <a:latin typeface="Century Gothic" panose="020B0502020202020204" pitchFamily="34" charset="0"/>
              </a:rPr>
              <a:t>To evaluate crime suspects</a:t>
            </a:r>
          </a:p>
          <a:p>
            <a:r>
              <a:rPr lang="en-US" sz="2400" b="1" dirty="0" smtClean="0">
                <a:latin typeface="Century Gothic" panose="020B0502020202020204" pitchFamily="34" charset="0"/>
              </a:rPr>
              <a:t>To screen job candidates</a:t>
            </a:r>
          </a:p>
          <a:p>
            <a:endParaRPr lang="en-US" dirty="0"/>
          </a:p>
        </p:txBody>
      </p:sp>
      <p:sp>
        <p:nvSpPr>
          <p:cNvPr id="4" name="Rectangle 3"/>
          <p:cNvSpPr/>
          <p:nvPr/>
        </p:nvSpPr>
        <p:spPr>
          <a:xfrm>
            <a:off x="1333501" y="3699361"/>
            <a:ext cx="10610597" cy="2369880"/>
          </a:xfrm>
          <a:prstGeom prst="rect">
            <a:avLst/>
          </a:prstGeom>
          <a:solidFill>
            <a:schemeClr val="bg1"/>
          </a:solidFill>
        </p:spPr>
        <p:txBody>
          <a:bodyPr wrap="none">
            <a:spAutoFit/>
          </a:bodyPr>
          <a:lstStyle/>
          <a:p>
            <a:r>
              <a:rPr lang="en-US" sz="2800" b="1" u="sng" dirty="0" smtClean="0">
                <a:latin typeface="Century Gothic" panose="020B0502020202020204" pitchFamily="34" charset="0"/>
              </a:rPr>
              <a:t>Criticisms</a:t>
            </a:r>
          </a:p>
          <a:p>
            <a:r>
              <a:rPr lang="en-US" sz="2400" b="1" dirty="0" smtClean="0">
                <a:latin typeface="Century Gothic" panose="020B0502020202020204" pitchFamily="34" charset="0"/>
              </a:rPr>
              <a:t>The TAT is often criticized for not being standardized, meaning</a:t>
            </a:r>
          </a:p>
          <a:p>
            <a:r>
              <a:rPr lang="en-US" sz="2400" b="1" dirty="0" smtClean="0">
                <a:latin typeface="Century Gothic" panose="020B0502020202020204" pitchFamily="34" charset="0"/>
              </a:rPr>
              <a:t>There are no rules of administration or formal scoring system.</a:t>
            </a:r>
          </a:p>
          <a:p>
            <a:r>
              <a:rPr lang="en-US" sz="2400" b="1" dirty="0" smtClean="0">
                <a:latin typeface="Century Gothic" panose="020B0502020202020204" pitchFamily="34" charset="0"/>
              </a:rPr>
              <a:t>Clinicians often vary in how they administer the test. Additionally, few</a:t>
            </a:r>
          </a:p>
          <a:p>
            <a:r>
              <a:rPr lang="en-US" sz="2400" b="1" dirty="0" smtClean="0">
                <a:latin typeface="Century Gothic" panose="020B0502020202020204" pitchFamily="34" charset="0"/>
              </a:rPr>
              <a:t>Practitioners use Murray’s complex scoring system and instead rely on</a:t>
            </a:r>
          </a:p>
          <a:p>
            <a:r>
              <a:rPr lang="en-US" sz="2400" b="1" dirty="0" smtClean="0">
                <a:latin typeface="Century Gothic" panose="020B0502020202020204" pitchFamily="34" charset="0"/>
              </a:rPr>
              <a:t>Their subjective interpretation and clinical opinion.</a:t>
            </a:r>
            <a:endParaRPr lang="en-US" sz="2400" b="1" dirty="0">
              <a:latin typeface="Century Gothic" panose="020B0502020202020204" pitchFamily="34" charset="0"/>
            </a:endParaRPr>
          </a:p>
        </p:txBody>
      </p:sp>
    </p:spTree>
    <p:extLst>
      <p:ext uri="{BB962C8B-B14F-4D97-AF65-F5344CB8AC3E}">
        <p14:creationId xmlns:p14="http://schemas.microsoft.com/office/powerpoint/2010/main" val="228772209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32545" y="113764"/>
            <a:ext cx="6062878" cy="523220"/>
          </a:xfrm>
          <a:prstGeom prst="rect">
            <a:avLst/>
          </a:prstGeom>
          <a:solidFill>
            <a:srgbClr val="FFFF00"/>
          </a:solidFill>
        </p:spPr>
        <p:txBody>
          <a:bodyPr wrap="none">
            <a:spAutoFit/>
          </a:bodyPr>
          <a:lstStyle/>
          <a:p>
            <a:r>
              <a:rPr lang="en-US" sz="2800" b="1" u="sng" dirty="0" smtClean="0">
                <a:latin typeface="Century Gothic" panose="020B0502020202020204" pitchFamily="34" charset="0"/>
              </a:rPr>
              <a:t>. Important Projective Techniques </a:t>
            </a:r>
            <a:endParaRPr lang="en-US" sz="2800" b="1" u="sng" dirty="0">
              <a:latin typeface="Century Gothic" panose="020B0502020202020204" pitchFamily="34" charset="0"/>
            </a:endParaRPr>
          </a:p>
        </p:txBody>
      </p:sp>
      <p:sp>
        <p:nvSpPr>
          <p:cNvPr id="3" name="TextBox 2"/>
          <p:cNvSpPr txBox="1"/>
          <p:nvPr/>
        </p:nvSpPr>
        <p:spPr>
          <a:xfrm>
            <a:off x="508000" y="749300"/>
            <a:ext cx="11430000" cy="6801862"/>
          </a:xfrm>
          <a:prstGeom prst="rect">
            <a:avLst/>
          </a:prstGeom>
          <a:noFill/>
        </p:spPr>
        <p:txBody>
          <a:bodyPr wrap="square" rtlCol="0">
            <a:spAutoFit/>
          </a:bodyPr>
          <a:lstStyle/>
          <a:p>
            <a:pPr marL="342900" indent="-342900">
              <a:buAutoNum type="arabicPeriod"/>
            </a:pPr>
            <a:r>
              <a:rPr lang="en-US" sz="2400" b="1" dirty="0" smtClean="0"/>
              <a:t>Word  Association Test.</a:t>
            </a:r>
          </a:p>
          <a:p>
            <a:pPr marL="342900" indent="-342900">
              <a:buAutoNum type="arabicPeriod"/>
            </a:pPr>
            <a:r>
              <a:rPr lang="en-US" sz="2400" b="1" dirty="0" smtClean="0"/>
              <a:t>Completion Test.</a:t>
            </a:r>
          </a:p>
          <a:p>
            <a:pPr marL="342900" indent="-342900">
              <a:buAutoNum type="arabicPeriod"/>
            </a:pPr>
            <a:r>
              <a:rPr lang="en-US" sz="2400" b="1" dirty="0" smtClean="0"/>
              <a:t>Construction Techniques.</a:t>
            </a:r>
          </a:p>
          <a:p>
            <a:pPr marL="342900" indent="-342900">
              <a:buAutoNum type="arabicPeriod"/>
            </a:pPr>
            <a:r>
              <a:rPr lang="en-US" sz="2400" b="1" dirty="0" smtClean="0"/>
              <a:t>Expression Techniques.</a:t>
            </a:r>
          </a:p>
          <a:p>
            <a:r>
              <a:rPr lang="en-US" sz="2400" b="1" u="sng" dirty="0" smtClean="0"/>
              <a:t>1. </a:t>
            </a:r>
            <a:r>
              <a:rPr lang="en-US" sz="2800" b="1" u="sng" dirty="0" smtClean="0"/>
              <a:t>Word Association Test</a:t>
            </a:r>
          </a:p>
          <a:p>
            <a:r>
              <a:rPr lang="en-US" sz="2400" b="1" dirty="0" smtClean="0">
                <a:latin typeface="Century Gothic" panose="020B0502020202020204" pitchFamily="34" charset="0"/>
              </a:rPr>
              <a:t>        An individual is given a clue or hint and asked to respond to the first thing that comes to mind. The association can take the shape of a picture or a word. There can be many interpretations of the same thing. The frequency with which any word is given a response and the amount of time that elapses before the response is given are important for the researcher. For </a:t>
            </a:r>
            <a:r>
              <a:rPr lang="en-US" sz="2400" b="1" dirty="0" err="1" smtClean="0">
                <a:latin typeface="Century Gothic" panose="020B0502020202020204" pitchFamily="34" charset="0"/>
              </a:rPr>
              <a:t>eg</a:t>
            </a:r>
            <a:r>
              <a:rPr lang="en-US" sz="2400" b="1" dirty="0" smtClean="0">
                <a:latin typeface="Century Gothic" panose="020B0502020202020204" pitchFamily="34" charset="0"/>
              </a:rPr>
              <a:t>: Out of 50 respondents 20 people associate the word “fair” with “complexion”.</a:t>
            </a:r>
          </a:p>
          <a:p>
            <a:r>
              <a:rPr lang="en-US" sz="2400" b="1" dirty="0" smtClean="0">
                <a:latin typeface="Century Gothic" panose="020B0502020202020204" pitchFamily="34" charset="0"/>
              </a:rPr>
              <a:t>2. </a:t>
            </a:r>
            <a:r>
              <a:rPr lang="en-US" sz="2400" b="1" u="sng" dirty="0" smtClean="0">
                <a:latin typeface="Century Gothic" panose="020B0502020202020204" pitchFamily="34" charset="0"/>
              </a:rPr>
              <a:t>Completion Test</a:t>
            </a:r>
          </a:p>
          <a:p>
            <a:r>
              <a:rPr lang="en-US" sz="2400" b="1" dirty="0" smtClean="0">
                <a:latin typeface="Century Gothic" panose="020B0502020202020204" pitchFamily="34" charset="0"/>
              </a:rPr>
              <a:t>In this the respondents are asked to complete an incomplete sentence or</a:t>
            </a:r>
          </a:p>
          <a:p>
            <a:r>
              <a:rPr lang="en-US" sz="2400" b="1" dirty="0" smtClean="0">
                <a:latin typeface="Century Gothic" panose="020B0502020202020204" pitchFamily="34" charset="0"/>
              </a:rPr>
              <a:t>Story. The completion will reflect their attitude and state of mind.</a:t>
            </a:r>
          </a:p>
          <a:p>
            <a:endParaRPr lang="en-US" sz="2400" b="1" dirty="0" smtClean="0">
              <a:latin typeface="Century Gothic" panose="020B0502020202020204" pitchFamily="34" charset="0"/>
            </a:endParaRPr>
          </a:p>
          <a:p>
            <a:r>
              <a:rPr lang="en-US" sz="2400" b="1" u="sng" dirty="0"/>
              <a:t> </a:t>
            </a:r>
            <a:r>
              <a:rPr lang="en-US" sz="2400" b="1" u="sng" dirty="0" smtClean="0"/>
              <a:t>      </a:t>
            </a:r>
          </a:p>
          <a:p>
            <a:endParaRPr lang="en-US" sz="2400" b="1" u="sng" dirty="0"/>
          </a:p>
        </p:txBody>
      </p:sp>
    </p:spTree>
    <p:extLst>
      <p:ext uri="{BB962C8B-B14F-4D97-AF65-F5344CB8AC3E}">
        <p14:creationId xmlns:p14="http://schemas.microsoft.com/office/powerpoint/2010/main" val="47442528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 y="304800"/>
            <a:ext cx="11925300" cy="6278642"/>
          </a:xfrm>
          <a:prstGeom prst="rect">
            <a:avLst/>
          </a:prstGeom>
          <a:noFill/>
        </p:spPr>
        <p:txBody>
          <a:bodyPr wrap="square" rtlCol="0">
            <a:spAutoFit/>
          </a:bodyPr>
          <a:lstStyle/>
          <a:p>
            <a:r>
              <a:rPr lang="en-US" sz="2400" b="1" u="sng" dirty="0" smtClean="0">
                <a:latin typeface="Century Gothic" panose="020B0502020202020204" pitchFamily="34" charset="0"/>
              </a:rPr>
              <a:t>3.  </a:t>
            </a:r>
            <a:r>
              <a:rPr lang="en-US" sz="2400" b="1" u="sng" dirty="0">
                <a:latin typeface="Century Gothic" panose="020B0502020202020204" pitchFamily="34" charset="0"/>
              </a:rPr>
              <a:t>Construction test</a:t>
            </a:r>
          </a:p>
          <a:p>
            <a:r>
              <a:rPr lang="en-US" sz="2400" b="1" dirty="0">
                <a:latin typeface="Century Gothic" panose="020B0502020202020204" pitchFamily="34" charset="0"/>
              </a:rPr>
              <a:t>This is more or less like completion test. They can give you a picture and you are asked to write a story about it. The </a:t>
            </a:r>
            <a:r>
              <a:rPr lang="en-US" sz="2400" b="1" dirty="0" smtClean="0">
                <a:latin typeface="Century Gothic" panose="020B0502020202020204" pitchFamily="34" charset="0"/>
              </a:rPr>
              <a:t>initial structure </a:t>
            </a:r>
            <a:r>
              <a:rPr lang="en-US" sz="2400" b="1" dirty="0">
                <a:latin typeface="Century Gothic" panose="020B0502020202020204" pitchFamily="34" charset="0"/>
              </a:rPr>
              <a:t>is limited and not detailed like the </a:t>
            </a:r>
            <a:r>
              <a:rPr lang="en-US" sz="2400" b="1" dirty="0" smtClean="0">
                <a:latin typeface="Century Gothic" panose="020B0502020202020204" pitchFamily="34" charset="0"/>
              </a:rPr>
              <a:t>completion </a:t>
            </a:r>
            <a:r>
              <a:rPr lang="en-US" sz="2400" b="1" dirty="0">
                <a:latin typeface="Century Gothic" panose="020B0502020202020204" pitchFamily="34" charset="0"/>
              </a:rPr>
              <a:t>test </a:t>
            </a:r>
            <a:r>
              <a:rPr lang="en-US" sz="2400" b="1" dirty="0" smtClean="0">
                <a:latin typeface="Century Gothic" panose="020B0502020202020204" pitchFamily="34" charset="0"/>
              </a:rPr>
              <a:t>. </a:t>
            </a:r>
            <a:r>
              <a:rPr lang="en-US" sz="2400" b="1" dirty="0">
                <a:latin typeface="Century Gothic" panose="020B0502020202020204" pitchFamily="34" charset="0"/>
              </a:rPr>
              <a:t>For </a:t>
            </a:r>
            <a:r>
              <a:rPr lang="en-US" sz="2400" b="1" dirty="0" err="1">
                <a:latin typeface="Century Gothic" panose="020B0502020202020204" pitchFamily="34" charset="0"/>
              </a:rPr>
              <a:t>eg</a:t>
            </a:r>
            <a:r>
              <a:rPr lang="en-US" sz="2400" b="1" dirty="0" smtClean="0">
                <a:latin typeface="Century Gothic" panose="020B0502020202020204" pitchFamily="34" charset="0"/>
              </a:rPr>
              <a:t>: 2 </a:t>
            </a:r>
            <a:r>
              <a:rPr lang="en-US" sz="2400" b="1" dirty="0">
                <a:latin typeface="Century Gothic" panose="020B0502020202020204" pitchFamily="34" charset="0"/>
              </a:rPr>
              <a:t>cartoons are given </a:t>
            </a:r>
            <a:r>
              <a:rPr lang="en-US" sz="2400" b="1" dirty="0" smtClean="0">
                <a:latin typeface="Century Gothic" panose="020B0502020202020204" pitchFamily="34" charset="0"/>
              </a:rPr>
              <a:t>and a dialogue </a:t>
            </a:r>
            <a:r>
              <a:rPr lang="en-US" sz="2400" b="1" dirty="0">
                <a:latin typeface="Century Gothic" panose="020B0502020202020204" pitchFamily="34" charset="0"/>
              </a:rPr>
              <a:t>is to </a:t>
            </a:r>
            <a:r>
              <a:rPr lang="en-US" sz="2400" b="1" dirty="0" smtClean="0">
                <a:latin typeface="Century Gothic" panose="020B0502020202020204" pitchFamily="34" charset="0"/>
              </a:rPr>
              <a:t>write.</a:t>
            </a:r>
            <a:endParaRPr lang="en-US" sz="2400" b="1" dirty="0">
              <a:latin typeface="Century Gothic" panose="020B0502020202020204" pitchFamily="34" charset="0"/>
            </a:endParaRPr>
          </a:p>
          <a:p>
            <a:r>
              <a:rPr lang="en-US" sz="2400" b="1" u="sng" dirty="0">
                <a:latin typeface="Century Gothic" panose="020B0502020202020204" pitchFamily="34" charset="0"/>
              </a:rPr>
              <a:t>4. Expression techniques</a:t>
            </a:r>
          </a:p>
          <a:p>
            <a:r>
              <a:rPr lang="en-US" sz="2400" b="1" dirty="0">
                <a:latin typeface="Century Gothic" panose="020B0502020202020204" pitchFamily="34" charset="0"/>
              </a:rPr>
              <a:t>In this people are asked to express the feeling or attitude of other people. </a:t>
            </a:r>
          </a:p>
          <a:p>
            <a:r>
              <a:rPr lang="en-US" sz="2400" b="1" dirty="0" smtClean="0">
                <a:latin typeface="Century Gothic" panose="020B0502020202020204" pitchFamily="34" charset="0"/>
              </a:rPr>
              <a:t> </a:t>
            </a:r>
          </a:p>
          <a:p>
            <a:r>
              <a:rPr lang="en-US" sz="2400" b="1" u="sng" dirty="0" smtClean="0">
                <a:solidFill>
                  <a:srgbClr val="002060"/>
                </a:solidFill>
                <a:latin typeface="Century Gothic" panose="020B0502020202020204" pitchFamily="34" charset="0"/>
              </a:rPr>
              <a:t>Disadvantages </a:t>
            </a:r>
            <a:r>
              <a:rPr lang="en-US" sz="2400" b="1" u="sng" dirty="0">
                <a:solidFill>
                  <a:srgbClr val="002060"/>
                </a:solidFill>
                <a:latin typeface="Century Gothic" panose="020B0502020202020204" pitchFamily="34" charset="0"/>
              </a:rPr>
              <a:t>of projective techniques</a:t>
            </a:r>
          </a:p>
          <a:p>
            <a:pPr marL="342900" indent="-342900">
              <a:buAutoNum type="arabicPeriod"/>
            </a:pPr>
            <a:r>
              <a:rPr lang="en-US" sz="2400" b="1" dirty="0">
                <a:solidFill>
                  <a:schemeClr val="accent6">
                    <a:lumMod val="50000"/>
                  </a:schemeClr>
                </a:solidFill>
                <a:latin typeface="Century Gothic" panose="020B0502020202020204" pitchFamily="34" charset="0"/>
              </a:rPr>
              <a:t>highly trained interviewers and skilled interpreters are needed.</a:t>
            </a:r>
          </a:p>
          <a:p>
            <a:r>
              <a:rPr lang="en-US" sz="2400" b="1" dirty="0">
                <a:solidFill>
                  <a:schemeClr val="accent6">
                    <a:lumMod val="50000"/>
                  </a:schemeClr>
                </a:solidFill>
                <a:latin typeface="Century Gothic" panose="020B0502020202020204" pitchFamily="34" charset="0"/>
              </a:rPr>
              <a:t>2. </a:t>
            </a:r>
            <a:r>
              <a:rPr lang="en-US" sz="2400" b="1" dirty="0" smtClean="0">
                <a:solidFill>
                  <a:schemeClr val="accent6">
                    <a:lumMod val="50000"/>
                  </a:schemeClr>
                </a:solidFill>
                <a:latin typeface="Century Gothic" panose="020B0502020202020204" pitchFamily="34" charset="0"/>
              </a:rPr>
              <a:t>Interpreters </a:t>
            </a:r>
            <a:r>
              <a:rPr lang="en-US" sz="2400" b="1" dirty="0">
                <a:solidFill>
                  <a:schemeClr val="accent6">
                    <a:lumMod val="50000"/>
                  </a:schemeClr>
                </a:solidFill>
                <a:latin typeface="Century Gothic" panose="020B0502020202020204" pitchFamily="34" charset="0"/>
              </a:rPr>
              <a:t>bias can be there.</a:t>
            </a:r>
          </a:p>
          <a:p>
            <a:r>
              <a:rPr lang="en-US" sz="2400" b="1" dirty="0">
                <a:solidFill>
                  <a:schemeClr val="accent6">
                    <a:lumMod val="50000"/>
                  </a:schemeClr>
                </a:solidFill>
                <a:latin typeface="Century Gothic" panose="020B0502020202020204" pitchFamily="34" charset="0"/>
              </a:rPr>
              <a:t>3. It is </a:t>
            </a:r>
            <a:r>
              <a:rPr lang="en-US" sz="2400" b="1" dirty="0" smtClean="0">
                <a:solidFill>
                  <a:schemeClr val="accent6">
                    <a:lumMod val="50000"/>
                  </a:schemeClr>
                </a:solidFill>
                <a:latin typeface="Century Gothic" panose="020B0502020202020204" pitchFamily="34" charset="0"/>
              </a:rPr>
              <a:t>a costly </a:t>
            </a:r>
            <a:r>
              <a:rPr lang="en-US" sz="2400" b="1" dirty="0">
                <a:solidFill>
                  <a:schemeClr val="accent6">
                    <a:lumMod val="50000"/>
                  </a:schemeClr>
                </a:solidFill>
                <a:latin typeface="Century Gothic" panose="020B0502020202020204" pitchFamily="34" charset="0"/>
              </a:rPr>
              <a:t>method.</a:t>
            </a:r>
          </a:p>
          <a:p>
            <a:r>
              <a:rPr lang="en-US" sz="2400" b="1" dirty="0">
                <a:solidFill>
                  <a:schemeClr val="accent6">
                    <a:lumMod val="50000"/>
                  </a:schemeClr>
                </a:solidFill>
                <a:latin typeface="Century Gothic" panose="020B0502020202020204" pitchFamily="34" charset="0"/>
              </a:rPr>
              <a:t>4. The respondent selected may not be reprentative of the entire population.</a:t>
            </a:r>
          </a:p>
          <a:p>
            <a:endParaRPr lang="en-US" sz="2400" b="1" u="sng" dirty="0" smtClean="0">
              <a:solidFill>
                <a:srgbClr val="002060"/>
              </a:solidFill>
              <a:latin typeface="Century Gothic" panose="020B0502020202020204" pitchFamily="34" charset="0"/>
            </a:endParaRPr>
          </a:p>
          <a:p>
            <a:r>
              <a:rPr lang="en-US" sz="2400" b="1" u="sng" dirty="0" smtClean="0">
                <a:solidFill>
                  <a:srgbClr val="002060"/>
                </a:solidFill>
                <a:latin typeface="Century Gothic" panose="020B0502020202020204" pitchFamily="34" charset="0"/>
              </a:rPr>
              <a:t>Non- </a:t>
            </a:r>
            <a:r>
              <a:rPr lang="en-US" sz="2400" b="1" u="sng" dirty="0">
                <a:solidFill>
                  <a:srgbClr val="002060"/>
                </a:solidFill>
                <a:latin typeface="Century Gothic" panose="020B0502020202020204" pitchFamily="34" charset="0"/>
              </a:rPr>
              <a:t>projective techniques</a:t>
            </a:r>
          </a:p>
          <a:p>
            <a:r>
              <a:rPr lang="en-US" sz="2400" b="1" dirty="0">
                <a:solidFill>
                  <a:srgbClr val="C00000"/>
                </a:solidFill>
                <a:latin typeface="Century Gothic" panose="020B0502020202020204" pitchFamily="34" charset="0"/>
              </a:rPr>
              <a:t>Non projective techniques are subjective test in which individuals responds on different questions. It is </a:t>
            </a:r>
            <a:r>
              <a:rPr lang="en-US" sz="2400" b="1" dirty="0" smtClean="0">
                <a:solidFill>
                  <a:srgbClr val="C00000"/>
                </a:solidFill>
                <a:latin typeface="Century Gothic" panose="020B0502020202020204" pitchFamily="34" charset="0"/>
              </a:rPr>
              <a:t>also called as paper and pencil techniques.</a:t>
            </a:r>
            <a:endParaRPr lang="en-US" sz="2400" b="1" dirty="0">
              <a:solidFill>
                <a:srgbClr val="C00000"/>
              </a:solidFill>
              <a:latin typeface="Century Gothic" panose="020B0502020202020204" pitchFamily="34" charset="0"/>
            </a:endParaRPr>
          </a:p>
          <a:p>
            <a:endParaRPr lang="en-US" dirty="0" smtClean="0"/>
          </a:p>
        </p:txBody>
      </p:sp>
    </p:spTree>
    <p:extLst>
      <p:ext uri="{BB962C8B-B14F-4D97-AF65-F5344CB8AC3E}">
        <p14:creationId xmlns:p14="http://schemas.microsoft.com/office/powerpoint/2010/main" val="107378766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32545" y="304264"/>
            <a:ext cx="3193503" cy="523220"/>
          </a:xfrm>
          <a:prstGeom prst="rect">
            <a:avLst/>
          </a:prstGeom>
          <a:solidFill>
            <a:srgbClr val="FFFF00"/>
          </a:solidFill>
        </p:spPr>
        <p:txBody>
          <a:bodyPr wrap="none">
            <a:spAutoFit/>
          </a:bodyPr>
          <a:lstStyle/>
          <a:p>
            <a:r>
              <a:rPr lang="en-US" sz="2800" b="1" u="sng" dirty="0" smtClean="0">
                <a:latin typeface="Century Gothic" panose="020B0502020202020204" pitchFamily="34" charset="0"/>
              </a:rPr>
              <a:t>Model Questions </a:t>
            </a:r>
            <a:endParaRPr lang="en-US" sz="2800" b="1" u="sng" dirty="0">
              <a:latin typeface="Century Gothic" panose="020B0502020202020204" pitchFamily="34" charset="0"/>
            </a:endParaRPr>
          </a:p>
        </p:txBody>
      </p:sp>
      <p:sp>
        <p:nvSpPr>
          <p:cNvPr id="3" name="TextBox 2"/>
          <p:cNvSpPr txBox="1"/>
          <p:nvPr/>
        </p:nvSpPr>
        <p:spPr>
          <a:xfrm>
            <a:off x="1244600" y="939800"/>
            <a:ext cx="10729219" cy="3416320"/>
          </a:xfrm>
          <a:prstGeom prst="rect">
            <a:avLst/>
          </a:prstGeom>
          <a:noFill/>
        </p:spPr>
        <p:txBody>
          <a:bodyPr wrap="none" rtlCol="0">
            <a:spAutoFit/>
          </a:bodyPr>
          <a:lstStyle/>
          <a:p>
            <a:pPr marL="342900" indent="-342900">
              <a:buAutoNum type="arabicPeriod"/>
            </a:pPr>
            <a:r>
              <a:rPr lang="en-US" sz="2400" b="1" dirty="0" smtClean="0">
                <a:latin typeface="Century Gothic" panose="020B0502020202020204" pitchFamily="34" charset="0"/>
              </a:rPr>
              <a:t>What is Meaning of Personality and write Determinants of Personality.</a:t>
            </a:r>
          </a:p>
          <a:p>
            <a:pPr marL="342900" indent="-342900">
              <a:buAutoNum type="arabicPeriod"/>
            </a:pPr>
            <a:r>
              <a:rPr lang="en-US" sz="2400" b="1" dirty="0" smtClean="0">
                <a:latin typeface="Century Gothic" panose="020B0502020202020204" pitchFamily="34" charset="0"/>
              </a:rPr>
              <a:t>Write a Notes on</a:t>
            </a:r>
          </a:p>
          <a:p>
            <a:pPr marL="342900" indent="-342900">
              <a:buAutoNum type="alphaLcParenR"/>
            </a:pPr>
            <a:r>
              <a:rPr lang="en-US" sz="2400" b="1" dirty="0" smtClean="0">
                <a:latin typeface="Century Gothic" panose="020B0502020202020204" pitchFamily="34" charset="0"/>
              </a:rPr>
              <a:t>Jung Theory</a:t>
            </a:r>
          </a:p>
          <a:p>
            <a:pPr marL="342900" indent="-342900">
              <a:buAutoNum type="alphaLcParenR"/>
            </a:pPr>
            <a:r>
              <a:rPr lang="en-US" sz="2400" b="1" dirty="0" err="1" smtClean="0">
                <a:latin typeface="Century Gothic" panose="020B0502020202020204" pitchFamily="34" charset="0"/>
              </a:rPr>
              <a:t>Catvell’s</a:t>
            </a:r>
            <a:r>
              <a:rPr lang="en-US" sz="2400" b="1" dirty="0" smtClean="0">
                <a:latin typeface="Century Gothic" panose="020B0502020202020204" pitchFamily="34" charset="0"/>
              </a:rPr>
              <a:t> Theory</a:t>
            </a:r>
          </a:p>
          <a:p>
            <a:pPr marL="342900" indent="-342900">
              <a:buAutoNum type="alphaLcParenR"/>
            </a:pPr>
            <a:r>
              <a:rPr lang="en-US" sz="2400" b="1" dirty="0" err="1" smtClean="0">
                <a:latin typeface="Century Gothic" panose="020B0502020202020204" pitchFamily="34" charset="0"/>
              </a:rPr>
              <a:t>Spranger</a:t>
            </a:r>
            <a:r>
              <a:rPr lang="en-US" sz="2400" b="1" dirty="0" smtClean="0">
                <a:latin typeface="Century Gothic" panose="020B0502020202020204" pitchFamily="34" charset="0"/>
              </a:rPr>
              <a:t> Theory</a:t>
            </a:r>
          </a:p>
          <a:p>
            <a:pPr marL="342900" indent="-342900">
              <a:buAutoNum type="alphaLcParenR"/>
            </a:pPr>
            <a:r>
              <a:rPr lang="en-US" sz="2400" b="1" dirty="0" err="1" smtClean="0">
                <a:latin typeface="Century Gothic" panose="020B0502020202020204" pitchFamily="34" charset="0"/>
              </a:rPr>
              <a:t>Eyesnick</a:t>
            </a:r>
            <a:r>
              <a:rPr lang="en-US" sz="2400" b="1" dirty="0" smtClean="0">
                <a:latin typeface="Century Gothic" panose="020B0502020202020204" pitchFamily="34" charset="0"/>
              </a:rPr>
              <a:t> Theory</a:t>
            </a:r>
          </a:p>
          <a:p>
            <a:r>
              <a:rPr lang="en-US" sz="2400" b="1" dirty="0" smtClean="0">
                <a:latin typeface="Century Gothic" panose="020B0502020202020204" pitchFamily="34" charset="0"/>
              </a:rPr>
              <a:t>3. Write the notes on psychoanalytic theory</a:t>
            </a:r>
          </a:p>
          <a:p>
            <a:r>
              <a:rPr lang="en-US" sz="2400" b="1" dirty="0" smtClean="0">
                <a:latin typeface="Century Gothic" panose="020B0502020202020204" pitchFamily="34" charset="0"/>
              </a:rPr>
              <a:t>4. What are projective techniques and uses</a:t>
            </a:r>
          </a:p>
          <a:p>
            <a:r>
              <a:rPr lang="en-US" sz="2400" b="1" dirty="0" smtClean="0">
                <a:latin typeface="Century Gothic" panose="020B0502020202020204" pitchFamily="34" charset="0"/>
              </a:rPr>
              <a:t>5. Explain the non-projective techniques and uses.</a:t>
            </a:r>
            <a:endParaRPr lang="en-US" sz="2400" b="1" dirty="0">
              <a:latin typeface="Century Gothic" panose="020B0502020202020204" pitchFamily="34" charset="0"/>
            </a:endParaRPr>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6908800" y="4036636"/>
            <a:ext cx="5715000" cy="2857500"/>
          </a:xfrm>
          <a:prstGeom prst="rect">
            <a:avLst/>
          </a:prstGeom>
        </p:spPr>
      </p:pic>
    </p:spTree>
    <p:extLst>
      <p:ext uri="{BB962C8B-B14F-4D97-AF65-F5344CB8AC3E}">
        <p14:creationId xmlns:p14="http://schemas.microsoft.com/office/powerpoint/2010/main" val="315851352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TM03457496[[fn=Parallax]]</Template>
  <TotalTime>7199</TotalTime>
  <Words>3927</Words>
  <Application>Microsoft Office PowerPoint</Application>
  <PresentationFormat>Widescreen</PresentationFormat>
  <Paragraphs>259</Paragraphs>
  <Slides>30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Arial</vt:lpstr>
      <vt:lpstr>Century Gothic</vt:lpstr>
      <vt:lpstr>Corbel</vt:lpstr>
      <vt:lpstr>Parallax</vt:lpstr>
      <vt:lpstr>PERSONALITY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PERSONALITY</dc:title>
  <dc:creator>Admin</dc:creator>
  <cp:lastModifiedBy>Admin</cp:lastModifiedBy>
  <cp:revision>98</cp:revision>
  <dcterms:created xsi:type="dcterms:W3CDTF">2023-09-18T13:46:16Z</dcterms:created>
  <dcterms:modified xsi:type="dcterms:W3CDTF">2023-09-23T19:25:43Z</dcterms:modified>
</cp:coreProperties>
</file>