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8" d="100"/>
          <a:sy n="78" d="100"/>
        </p:scale>
        <p:origin x="45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9/11/2023</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9/11/2023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9/11/2023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9/11/2023</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9/11/2023</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9/11/2023</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 y="-17992"/>
            <a:ext cx="12298018" cy="6848498"/>
          </a:xfrm>
          <a:prstGeom prst="rect">
            <a:avLst/>
          </a:prstGeom>
        </p:spPr>
      </p:pic>
      <p:sp>
        <p:nvSpPr>
          <p:cNvPr id="2" name="Title 1"/>
          <p:cNvSpPr>
            <a:spLocks noGrp="1"/>
          </p:cNvSpPr>
          <p:nvPr>
            <p:ph type="ctrTitle"/>
          </p:nvPr>
        </p:nvSpPr>
        <p:spPr>
          <a:xfrm>
            <a:off x="1709530" y="2001078"/>
            <a:ext cx="9448800" cy="1971980"/>
          </a:xfrm>
          <a:solidFill>
            <a:srgbClr val="FF0000"/>
          </a:solidFill>
        </p:spPr>
        <p:txBody>
          <a:bodyPr>
            <a:noAutofit/>
          </a:bodyPr>
          <a:lstStyle/>
          <a:p>
            <a:r>
              <a:rPr lang="en-US" sz="7200" b="1" dirty="0" smtClean="0">
                <a:solidFill>
                  <a:schemeClr val="bg1"/>
                </a:solidFill>
              </a:rPr>
              <a:t>Intelligence and creativity</a:t>
            </a:r>
            <a:endParaRPr lang="en-US" sz="7200" b="1" dirty="0">
              <a:solidFill>
                <a:schemeClr val="bg1"/>
              </a:solidFill>
            </a:endParaRPr>
          </a:p>
        </p:txBody>
      </p:sp>
      <p:sp>
        <p:nvSpPr>
          <p:cNvPr id="4" name="TextBox 3"/>
          <p:cNvSpPr txBox="1"/>
          <p:nvPr/>
        </p:nvSpPr>
        <p:spPr>
          <a:xfrm>
            <a:off x="1709530" y="1416303"/>
            <a:ext cx="1614545" cy="584775"/>
          </a:xfrm>
          <a:prstGeom prst="rect">
            <a:avLst/>
          </a:prstGeom>
          <a:solidFill>
            <a:srgbClr val="002060"/>
          </a:solidFill>
        </p:spPr>
        <p:txBody>
          <a:bodyPr wrap="none" rtlCol="0">
            <a:spAutoFit/>
          </a:bodyPr>
          <a:lstStyle/>
          <a:p>
            <a:r>
              <a:rPr lang="en-US" sz="3200" b="1" dirty="0" smtClean="0"/>
              <a:t>UNIT-IV</a:t>
            </a:r>
            <a:endParaRPr lang="en-US" sz="3200" b="1" dirty="0"/>
          </a:p>
        </p:txBody>
      </p:sp>
    </p:spTree>
    <p:extLst>
      <p:ext uri="{BB962C8B-B14F-4D97-AF65-F5344CB8AC3E}">
        <p14:creationId xmlns:p14="http://schemas.microsoft.com/office/powerpoint/2010/main" val="4116144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548" y="106017"/>
            <a:ext cx="6296917" cy="3600986"/>
          </a:xfrm>
          <a:prstGeom prst="rect">
            <a:avLst/>
          </a:prstGeom>
          <a:noFill/>
        </p:spPr>
        <p:txBody>
          <a:bodyPr wrap="none" rtlCol="0">
            <a:spAutoFit/>
          </a:bodyPr>
          <a:lstStyle/>
          <a:p>
            <a:r>
              <a:rPr lang="en-US" sz="3200" b="1" dirty="0" smtClean="0"/>
              <a:t>. Meaning of Intelligence</a:t>
            </a:r>
          </a:p>
          <a:p>
            <a:r>
              <a:rPr lang="en-US" sz="2800" b="1" dirty="0" smtClean="0"/>
              <a:t>. Types of intelligence</a:t>
            </a:r>
          </a:p>
          <a:p>
            <a:r>
              <a:rPr lang="en-US" sz="2800" b="1" dirty="0" smtClean="0"/>
              <a:t>. Different theories of intelligence</a:t>
            </a:r>
          </a:p>
          <a:p>
            <a:r>
              <a:rPr lang="en-US" sz="2800" b="1" dirty="0" smtClean="0"/>
              <a:t>. Two- factor theory of intelligence</a:t>
            </a:r>
          </a:p>
          <a:p>
            <a:r>
              <a:rPr lang="en-US" sz="2800" b="1" dirty="0" smtClean="0"/>
              <a:t>. Gardener ‘s multiple intelligences</a:t>
            </a:r>
          </a:p>
          <a:p>
            <a:r>
              <a:rPr lang="en-US" sz="2800" b="1" dirty="0" smtClean="0"/>
              <a:t>. Triarchic theory of intelligence</a:t>
            </a:r>
          </a:p>
          <a:p>
            <a:r>
              <a:rPr lang="en-US" sz="2800" b="1" dirty="0" smtClean="0"/>
              <a:t>. Two factor Thurston’s group factor </a:t>
            </a:r>
          </a:p>
          <a:p>
            <a:r>
              <a:rPr lang="en-US" sz="2800" b="1" dirty="0" smtClean="0"/>
              <a:t>.</a:t>
            </a:r>
            <a:r>
              <a:rPr lang="en-US" sz="2800" b="1" dirty="0"/>
              <a:t>T</a:t>
            </a:r>
            <a:r>
              <a:rPr lang="en-US" sz="2800" b="1" dirty="0" smtClean="0"/>
              <a:t>hurston’s theory of intelligence </a:t>
            </a:r>
          </a:p>
        </p:txBody>
      </p:sp>
      <p:sp>
        <p:nvSpPr>
          <p:cNvPr id="4" name="TextBox 3"/>
          <p:cNvSpPr txBox="1"/>
          <p:nvPr/>
        </p:nvSpPr>
        <p:spPr>
          <a:xfrm>
            <a:off x="291548" y="3498574"/>
            <a:ext cx="11654152" cy="2677656"/>
          </a:xfrm>
          <a:prstGeom prst="rect">
            <a:avLst/>
          </a:prstGeom>
          <a:noFill/>
        </p:spPr>
        <p:txBody>
          <a:bodyPr wrap="none" rtlCol="0">
            <a:spAutoFit/>
          </a:bodyPr>
          <a:lstStyle/>
          <a:p>
            <a:r>
              <a:rPr lang="en-US" sz="2800" b="1" dirty="0" smtClean="0"/>
              <a:t>. Thurston's theory of intelligence</a:t>
            </a:r>
          </a:p>
          <a:p>
            <a:r>
              <a:rPr lang="en-US" sz="2800" b="1" dirty="0" smtClean="0"/>
              <a:t>. Thorndike’s multifactor of intelligence</a:t>
            </a:r>
          </a:p>
          <a:p>
            <a:r>
              <a:rPr lang="en-US" sz="2800" b="1" dirty="0" smtClean="0"/>
              <a:t>. Abilities in multiple intelligence theory </a:t>
            </a:r>
          </a:p>
          <a:p>
            <a:r>
              <a:rPr lang="en-US" sz="2800" b="1" dirty="0" smtClean="0"/>
              <a:t>. Guilford’s structure of intellect and gardener multiple intelligence</a:t>
            </a:r>
          </a:p>
          <a:p>
            <a:r>
              <a:rPr lang="en-US" sz="2800" b="1" dirty="0" smtClean="0"/>
              <a:t>. Gardener‘s multiple of intelligence </a:t>
            </a:r>
          </a:p>
          <a:p>
            <a:r>
              <a:rPr lang="en-US" sz="2800" b="1" dirty="0" smtClean="0"/>
              <a:t>. Intelligence quotient </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5030" b="95858" l="43522" r="99668"/>
                    </a14:imgEffect>
                  </a14:imgLayer>
                </a14:imgProps>
              </a:ext>
            </a:extLst>
          </a:blip>
          <a:srcRect l="42142"/>
          <a:stretch/>
        </p:blipFill>
        <p:spPr>
          <a:xfrm>
            <a:off x="7743877" y="106017"/>
            <a:ext cx="3935843" cy="3819404"/>
          </a:xfrm>
          <a:prstGeom prst="rect">
            <a:avLst/>
          </a:prstGeom>
        </p:spPr>
      </p:pic>
    </p:spTree>
    <p:extLst>
      <p:ext uri="{BB962C8B-B14F-4D97-AF65-F5344CB8AC3E}">
        <p14:creationId xmlns:p14="http://schemas.microsoft.com/office/powerpoint/2010/main" val="3990373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7565" y="530087"/>
            <a:ext cx="5917004" cy="2246769"/>
          </a:xfrm>
          <a:prstGeom prst="rect">
            <a:avLst/>
          </a:prstGeom>
          <a:noFill/>
        </p:spPr>
        <p:txBody>
          <a:bodyPr wrap="none" rtlCol="0">
            <a:spAutoFit/>
          </a:bodyPr>
          <a:lstStyle/>
          <a:p>
            <a:r>
              <a:rPr lang="en-US" sz="2800" b="1" dirty="0" smtClean="0"/>
              <a:t>. Assessment of intelligence </a:t>
            </a:r>
          </a:p>
          <a:p>
            <a:r>
              <a:rPr lang="en-US" sz="2800" b="1" dirty="0" smtClean="0"/>
              <a:t>. Intelligence assessment </a:t>
            </a:r>
          </a:p>
          <a:p>
            <a:r>
              <a:rPr lang="en-US" sz="2800" b="1" dirty="0" smtClean="0"/>
              <a:t>. Creativity </a:t>
            </a:r>
          </a:p>
          <a:p>
            <a:r>
              <a:rPr lang="en-US" sz="2800" b="1" dirty="0" smtClean="0"/>
              <a:t>. Concept, factor and of process</a:t>
            </a:r>
          </a:p>
          <a:p>
            <a:r>
              <a:rPr lang="en-US" sz="2800" b="1" dirty="0" smtClean="0"/>
              <a:t>. Strategies for fostering creativity</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10000" b="90000" l="4938" r="96688"/>
                    </a14:imgEffect>
                  </a14:imgLayer>
                </a14:imgProps>
              </a:ext>
            </a:extLst>
          </a:blip>
          <a:stretch>
            <a:fillRect/>
          </a:stretch>
        </p:blipFill>
        <p:spPr>
          <a:xfrm>
            <a:off x="7970819" y="2238375"/>
            <a:ext cx="4373609" cy="4619625"/>
          </a:xfrm>
          <a:prstGeom prst="rect">
            <a:avLst/>
          </a:prstGeom>
        </p:spPr>
      </p:pic>
    </p:spTree>
    <p:extLst>
      <p:ext uri="{BB962C8B-B14F-4D97-AF65-F5344CB8AC3E}">
        <p14:creationId xmlns:p14="http://schemas.microsoft.com/office/powerpoint/2010/main" val="3431303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027" y="583095"/>
            <a:ext cx="11741822" cy="5324535"/>
          </a:xfrm>
          <a:prstGeom prst="rect">
            <a:avLst/>
          </a:prstGeom>
          <a:noFill/>
        </p:spPr>
        <p:txBody>
          <a:bodyPr wrap="square" rtlCol="0">
            <a:spAutoFit/>
          </a:bodyPr>
          <a:lstStyle/>
          <a:p>
            <a:r>
              <a:rPr lang="en-US" sz="3200" b="1" u="sng" dirty="0" smtClean="0"/>
              <a:t>. Meaning of intelligence </a:t>
            </a:r>
          </a:p>
          <a:p>
            <a:endParaRPr lang="en-US" dirty="0"/>
          </a:p>
          <a:p>
            <a:r>
              <a:rPr lang="en-US" sz="2400" b="1" dirty="0" smtClean="0"/>
              <a:t>Intelligence has been defined in many ways: higher level abilities(such as abstract reasoning representation, problem solving, and decision making ) the abilities to learn, emotional knowledge, creativity, and adaptation to meet the demands of the environment effectively .</a:t>
            </a:r>
          </a:p>
          <a:p>
            <a:r>
              <a:rPr lang="en-US" sz="3200" b="1" dirty="0"/>
              <a:t> </a:t>
            </a:r>
            <a:r>
              <a:rPr lang="en-US" sz="3200" b="1" dirty="0" smtClean="0"/>
              <a:t>       </a:t>
            </a:r>
            <a:r>
              <a:rPr lang="en-US" sz="2400" b="1" dirty="0"/>
              <a:t>Intelligence can be defined as the ability to solve complex problems or make decisions with outcomes benefiting the actor, and has evolved in lifeforms to adapt to diverse environments for their survival and reproduction.</a:t>
            </a:r>
            <a:endParaRPr lang="en-US" sz="3200" b="1" dirty="0" smtClean="0"/>
          </a:p>
          <a:p>
            <a:r>
              <a:rPr lang="en-US" sz="2400" b="1" dirty="0"/>
              <a:t> </a:t>
            </a:r>
            <a:r>
              <a:rPr lang="en-US" sz="2400" b="1" dirty="0" smtClean="0"/>
              <a:t>                    psychologist Robert Sternberg denied intelligence as "the mental abilities necessary for adaption to, as well as shaping and Selection of, any environment we’re all familiar with the standard methods of measuring intelligence.</a:t>
            </a:r>
          </a:p>
          <a:p>
            <a:endParaRPr lang="en-US" dirty="0"/>
          </a:p>
        </p:txBody>
      </p:sp>
    </p:spTree>
    <p:extLst>
      <p:ext uri="{BB962C8B-B14F-4D97-AF65-F5344CB8AC3E}">
        <p14:creationId xmlns:p14="http://schemas.microsoft.com/office/powerpoint/2010/main" val="123690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722" y="222838"/>
            <a:ext cx="5710218" cy="707886"/>
          </a:xfrm>
          <a:prstGeom prst="rect">
            <a:avLst/>
          </a:prstGeom>
        </p:spPr>
        <p:txBody>
          <a:bodyPr wrap="none">
            <a:spAutoFit/>
          </a:bodyPr>
          <a:lstStyle/>
          <a:p>
            <a:r>
              <a:rPr lang="en-US" sz="4000" b="1" u="sng" dirty="0" smtClean="0">
                <a:solidFill>
                  <a:srgbClr val="FFC000"/>
                </a:solidFill>
              </a:rPr>
              <a:t>Intelligence Definition </a:t>
            </a:r>
            <a:endParaRPr lang="en-US" sz="4000" b="1" u="sng" dirty="0">
              <a:solidFill>
                <a:srgbClr val="FFC000"/>
              </a:solidFill>
            </a:endParaRPr>
          </a:p>
        </p:txBody>
      </p:sp>
      <p:sp>
        <p:nvSpPr>
          <p:cNvPr id="3" name="TextBox 2"/>
          <p:cNvSpPr txBox="1"/>
          <p:nvPr/>
        </p:nvSpPr>
        <p:spPr>
          <a:xfrm>
            <a:off x="224886" y="930724"/>
            <a:ext cx="11630107" cy="1938992"/>
          </a:xfrm>
          <a:prstGeom prst="rect">
            <a:avLst/>
          </a:prstGeom>
          <a:solidFill>
            <a:schemeClr val="accent6">
              <a:lumMod val="50000"/>
            </a:schemeClr>
          </a:solidFill>
        </p:spPr>
        <p:txBody>
          <a:bodyPr wrap="none" rtlCol="0">
            <a:spAutoFit/>
          </a:bodyPr>
          <a:lstStyle/>
          <a:p>
            <a:r>
              <a:rPr lang="en-US" sz="2400" b="1" dirty="0" smtClean="0"/>
              <a:t>The definition of Intelligence is the ability to gather knowledge and skills and </a:t>
            </a:r>
          </a:p>
          <a:p>
            <a:r>
              <a:rPr lang="en-US" sz="2400" b="1" dirty="0" smtClean="0"/>
              <a:t>apply them to your life. This means that an intelligent person can reason and</a:t>
            </a:r>
          </a:p>
          <a:p>
            <a:r>
              <a:rPr lang="en-US" sz="2400" b="1" dirty="0" smtClean="0"/>
              <a:t> understand their way through life, and not just act on instinct.</a:t>
            </a:r>
          </a:p>
          <a:p>
            <a:r>
              <a:rPr lang="en-US" sz="2400" b="1" dirty="0"/>
              <a:t> </a:t>
            </a:r>
            <a:r>
              <a:rPr lang="en-US" sz="2400" b="1" dirty="0" smtClean="0"/>
              <a:t>                   Your intelligence is fluid and adaptable. And if you develop skills </a:t>
            </a:r>
          </a:p>
          <a:p>
            <a:r>
              <a:rPr lang="en-US" sz="2400" b="1" dirty="0" smtClean="0"/>
              <a:t>outside your comfort zone, you can adapt challenges more easily.</a:t>
            </a:r>
            <a:endParaRPr lang="en-US" sz="2400" b="1" dirty="0"/>
          </a:p>
        </p:txBody>
      </p:sp>
      <p:sp>
        <p:nvSpPr>
          <p:cNvPr id="4" name="Rectangle 3"/>
          <p:cNvSpPr/>
          <p:nvPr/>
        </p:nvSpPr>
        <p:spPr>
          <a:xfrm>
            <a:off x="224886" y="3208270"/>
            <a:ext cx="4673074" cy="1384995"/>
          </a:xfrm>
          <a:prstGeom prst="rect">
            <a:avLst/>
          </a:prstGeom>
        </p:spPr>
        <p:txBody>
          <a:bodyPr wrap="none">
            <a:spAutoFit/>
          </a:bodyPr>
          <a:lstStyle/>
          <a:p>
            <a:r>
              <a:rPr lang="en-US" sz="3200" b="1" u="sng" dirty="0"/>
              <a:t>. </a:t>
            </a:r>
            <a:r>
              <a:rPr lang="en-US" sz="3200" b="1" u="sng" dirty="0" smtClean="0"/>
              <a:t>Types </a:t>
            </a:r>
            <a:r>
              <a:rPr lang="en-US" sz="3200" b="1" u="sng" dirty="0"/>
              <a:t>of intelligence </a:t>
            </a:r>
            <a:endParaRPr lang="en-US" sz="3200" b="1" u="sng" dirty="0" smtClean="0"/>
          </a:p>
          <a:p>
            <a:endParaRPr lang="en-US" sz="2400" b="1" u="sng" dirty="0" smtClean="0"/>
          </a:p>
          <a:p>
            <a:r>
              <a:rPr lang="en-US" sz="2800" b="1" u="sng" dirty="0" smtClean="0">
                <a:solidFill>
                  <a:srgbClr val="FFC000"/>
                </a:solidFill>
              </a:rPr>
              <a:t>1. Naturalistic Intelligence</a:t>
            </a:r>
            <a:endParaRPr lang="en-US" sz="2800" b="1" u="sng" dirty="0">
              <a:solidFill>
                <a:srgbClr val="FFC000"/>
              </a:solidFill>
            </a:endParaRPr>
          </a:p>
        </p:txBody>
      </p:sp>
      <p:sp>
        <p:nvSpPr>
          <p:cNvPr id="5" name="TextBox 4"/>
          <p:cNvSpPr txBox="1"/>
          <p:nvPr/>
        </p:nvSpPr>
        <p:spPr>
          <a:xfrm>
            <a:off x="329722" y="4731026"/>
            <a:ext cx="11525271" cy="1569660"/>
          </a:xfrm>
          <a:prstGeom prst="rect">
            <a:avLst/>
          </a:prstGeom>
          <a:noFill/>
        </p:spPr>
        <p:txBody>
          <a:bodyPr wrap="square" rtlCol="0">
            <a:spAutoFit/>
          </a:bodyPr>
          <a:lstStyle/>
          <a:p>
            <a:r>
              <a:rPr lang="en-US" sz="2400" b="1" dirty="0" smtClean="0"/>
              <a:t>Naturalistic intelligence designates the human ability to discriminate among living things(plants, animals) as well as sensitivity to other features of the natural world(clouds, rock configurations). This ability was clearly of value in our evolutionary past as hunters, gatherers and farmers,</a:t>
            </a:r>
            <a:endParaRPr lang="en-US" sz="2400" b="1" dirty="0"/>
          </a:p>
        </p:txBody>
      </p:sp>
    </p:spTree>
    <p:extLst>
      <p:ext uri="{BB962C8B-B14F-4D97-AF65-F5344CB8AC3E}">
        <p14:creationId xmlns:p14="http://schemas.microsoft.com/office/powerpoint/2010/main" val="9134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7322" y="225287"/>
            <a:ext cx="4634602" cy="584775"/>
          </a:xfrm>
          <a:prstGeom prst="rect">
            <a:avLst/>
          </a:prstGeom>
          <a:noFill/>
        </p:spPr>
        <p:txBody>
          <a:bodyPr wrap="none" rtlCol="0">
            <a:spAutoFit/>
          </a:bodyPr>
          <a:lstStyle/>
          <a:p>
            <a:r>
              <a:rPr lang="en-US" sz="3200" b="1" u="sng" dirty="0" smtClean="0"/>
              <a:t>2. Musical Intelligence</a:t>
            </a:r>
            <a:endParaRPr lang="en-US" sz="3200" b="1" u="sng" dirty="0"/>
          </a:p>
        </p:txBody>
      </p:sp>
      <p:sp>
        <p:nvSpPr>
          <p:cNvPr id="3" name="TextBox 2"/>
          <p:cNvSpPr txBox="1"/>
          <p:nvPr/>
        </p:nvSpPr>
        <p:spPr>
          <a:xfrm>
            <a:off x="119270" y="810062"/>
            <a:ext cx="11873948" cy="1569660"/>
          </a:xfrm>
          <a:prstGeom prst="rect">
            <a:avLst/>
          </a:prstGeom>
          <a:noFill/>
        </p:spPr>
        <p:txBody>
          <a:bodyPr wrap="square" rtlCol="0">
            <a:spAutoFit/>
          </a:bodyPr>
          <a:lstStyle/>
          <a:p>
            <a:r>
              <a:rPr lang="en-US" sz="2400" b="1" dirty="0" smtClean="0"/>
              <a:t>Musical intelligence is the capacity to discern pitch, rhythm, timbre, and tone. This intelligence enables us to recognize, create, reproduce, and reflect on music, as demonstrated by composers, conductors, Musicians, vocalist, and sensitive listeners.</a:t>
            </a:r>
            <a:endParaRPr lang="en-US" sz="2400" b="1" dirty="0"/>
          </a:p>
        </p:txBody>
      </p:sp>
      <p:sp>
        <p:nvSpPr>
          <p:cNvPr id="4" name="TextBox 3"/>
          <p:cNvSpPr txBox="1"/>
          <p:nvPr/>
        </p:nvSpPr>
        <p:spPr>
          <a:xfrm>
            <a:off x="258417" y="2379722"/>
            <a:ext cx="9062096" cy="1692771"/>
          </a:xfrm>
          <a:prstGeom prst="rect">
            <a:avLst/>
          </a:prstGeom>
          <a:noFill/>
        </p:spPr>
        <p:txBody>
          <a:bodyPr wrap="none" rtlCol="0">
            <a:spAutoFit/>
          </a:bodyPr>
          <a:lstStyle/>
          <a:p>
            <a:r>
              <a:rPr lang="en-US" sz="3200" b="1" u="sng" dirty="0"/>
              <a:t>3</a:t>
            </a:r>
            <a:r>
              <a:rPr lang="en-US" sz="3200" b="1" u="sng" dirty="0" smtClean="0"/>
              <a:t>. Logical-Mathematical Intelligence</a:t>
            </a:r>
          </a:p>
          <a:p>
            <a:r>
              <a:rPr lang="en-US" sz="2400" b="1" dirty="0" smtClean="0"/>
              <a:t>Logical-mathematical intelligence is the ability to calculate</a:t>
            </a:r>
          </a:p>
          <a:p>
            <a:r>
              <a:rPr lang="en-US" sz="2400" b="1" dirty="0" smtClean="0"/>
              <a:t>Quantify, consider propositions and hypotheses, and carry</a:t>
            </a:r>
          </a:p>
          <a:p>
            <a:r>
              <a:rPr lang="en-US" sz="2400" b="1" dirty="0" smtClean="0"/>
              <a:t>Out complete mathematical operations.</a:t>
            </a:r>
            <a:endParaRPr lang="en-US" sz="2400" b="1" dirty="0"/>
          </a:p>
        </p:txBody>
      </p:sp>
      <p:sp>
        <p:nvSpPr>
          <p:cNvPr id="7" name="TextBox 6"/>
          <p:cNvSpPr txBox="1"/>
          <p:nvPr/>
        </p:nvSpPr>
        <p:spPr>
          <a:xfrm>
            <a:off x="437322" y="4072493"/>
            <a:ext cx="914400" cy="914400"/>
          </a:xfrm>
          <a:prstGeom prst="rect">
            <a:avLst/>
          </a:prstGeom>
          <a:noFill/>
        </p:spPr>
        <p:txBody>
          <a:bodyPr wrap="square" rtlCol="0">
            <a:spAutoFit/>
          </a:bodyPr>
          <a:lstStyle/>
          <a:p>
            <a:endParaRPr lang="en-US" dirty="0"/>
          </a:p>
        </p:txBody>
      </p:sp>
      <p:sp>
        <p:nvSpPr>
          <p:cNvPr id="9" name="TextBox 8"/>
          <p:cNvSpPr txBox="1"/>
          <p:nvPr/>
        </p:nvSpPr>
        <p:spPr>
          <a:xfrm>
            <a:off x="263847" y="4079119"/>
            <a:ext cx="5052986" cy="584775"/>
          </a:xfrm>
          <a:prstGeom prst="rect">
            <a:avLst/>
          </a:prstGeom>
          <a:noFill/>
        </p:spPr>
        <p:txBody>
          <a:bodyPr wrap="none" rtlCol="0">
            <a:spAutoFit/>
          </a:bodyPr>
          <a:lstStyle/>
          <a:p>
            <a:r>
              <a:rPr lang="en-US" sz="3200" b="1" u="sng" dirty="0"/>
              <a:t>4</a:t>
            </a:r>
            <a:r>
              <a:rPr lang="en-US" sz="3200" b="1" u="sng" dirty="0" smtClean="0"/>
              <a:t>. Existential Intelligence</a:t>
            </a:r>
            <a:endParaRPr lang="en-US" sz="3200" b="1" u="sng" dirty="0"/>
          </a:p>
        </p:txBody>
      </p:sp>
      <p:sp>
        <p:nvSpPr>
          <p:cNvPr id="10" name="TextBox 9"/>
          <p:cNvSpPr txBox="1"/>
          <p:nvPr/>
        </p:nvSpPr>
        <p:spPr>
          <a:xfrm>
            <a:off x="258417" y="4825227"/>
            <a:ext cx="11734801" cy="830997"/>
          </a:xfrm>
          <a:prstGeom prst="rect">
            <a:avLst/>
          </a:prstGeom>
          <a:noFill/>
        </p:spPr>
        <p:txBody>
          <a:bodyPr wrap="square" rtlCol="0">
            <a:spAutoFit/>
          </a:bodyPr>
          <a:lstStyle/>
          <a:p>
            <a:r>
              <a:rPr lang="en-US" sz="2400" b="1" dirty="0" smtClean="0"/>
              <a:t>Sensitivity and capacity to tackle deep questions about human existence, such as the meaning of Life, why we die, and how did we get here.</a:t>
            </a:r>
            <a:endParaRPr lang="en-US" sz="2400" b="1" dirty="0"/>
          </a:p>
        </p:txBody>
      </p:sp>
    </p:spTree>
    <p:extLst>
      <p:ext uri="{BB962C8B-B14F-4D97-AF65-F5344CB8AC3E}">
        <p14:creationId xmlns:p14="http://schemas.microsoft.com/office/powerpoint/2010/main" val="2806216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578" y="104"/>
            <a:ext cx="5713424" cy="584775"/>
          </a:xfrm>
          <a:prstGeom prst="rect">
            <a:avLst/>
          </a:prstGeom>
          <a:noFill/>
        </p:spPr>
        <p:txBody>
          <a:bodyPr wrap="none" rtlCol="0">
            <a:spAutoFit/>
          </a:bodyPr>
          <a:lstStyle/>
          <a:p>
            <a:r>
              <a:rPr lang="en-US" sz="3200" b="1" u="sng" dirty="0" smtClean="0"/>
              <a:t>5. Interpersonal Intelligence</a:t>
            </a:r>
            <a:endParaRPr lang="en-US" sz="3200" b="1" u="sng" dirty="0"/>
          </a:p>
        </p:txBody>
      </p:sp>
      <p:sp>
        <p:nvSpPr>
          <p:cNvPr id="3" name="TextBox 2"/>
          <p:cNvSpPr txBox="1"/>
          <p:nvPr/>
        </p:nvSpPr>
        <p:spPr>
          <a:xfrm>
            <a:off x="144578" y="528180"/>
            <a:ext cx="11606144" cy="1569660"/>
          </a:xfrm>
          <a:prstGeom prst="rect">
            <a:avLst/>
          </a:prstGeom>
          <a:noFill/>
        </p:spPr>
        <p:txBody>
          <a:bodyPr wrap="square" rtlCol="0">
            <a:spAutoFit/>
          </a:bodyPr>
          <a:lstStyle/>
          <a:p>
            <a:r>
              <a:rPr lang="en-US" sz="2400" b="1" dirty="0" smtClean="0"/>
              <a:t>Interpersonal intelligence is he ability to understand and interact effectively with others. It involves effective verbal and nonverbal communication, the ability to note distinctions among others, sensitivity to the moods and temperaments of others, and the ability to entertain multiple perspectives.</a:t>
            </a:r>
            <a:endParaRPr lang="en-US" sz="2400" b="1" dirty="0"/>
          </a:p>
        </p:txBody>
      </p:sp>
      <p:sp>
        <p:nvSpPr>
          <p:cNvPr id="4" name="TextBox 3"/>
          <p:cNvSpPr txBox="1"/>
          <p:nvPr/>
        </p:nvSpPr>
        <p:spPr>
          <a:xfrm>
            <a:off x="144578" y="2015510"/>
            <a:ext cx="6912470" cy="584775"/>
          </a:xfrm>
          <a:prstGeom prst="rect">
            <a:avLst/>
          </a:prstGeom>
          <a:noFill/>
        </p:spPr>
        <p:txBody>
          <a:bodyPr wrap="none" rtlCol="0">
            <a:spAutoFit/>
          </a:bodyPr>
          <a:lstStyle/>
          <a:p>
            <a:r>
              <a:rPr lang="en-US" sz="3200" b="1" u="sng" dirty="0"/>
              <a:t>6</a:t>
            </a:r>
            <a:r>
              <a:rPr lang="en-US" sz="3200" b="1" u="sng" dirty="0" smtClean="0"/>
              <a:t>. Bodily-Kinesthetic Intelligence</a:t>
            </a:r>
            <a:endParaRPr lang="en-US" sz="3200" b="1" u="sng" dirty="0"/>
          </a:p>
        </p:txBody>
      </p:sp>
      <p:sp>
        <p:nvSpPr>
          <p:cNvPr id="5" name="TextBox 4"/>
          <p:cNvSpPr txBox="1"/>
          <p:nvPr/>
        </p:nvSpPr>
        <p:spPr>
          <a:xfrm>
            <a:off x="144578" y="2600285"/>
            <a:ext cx="11595652" cy="1938992"/>
          </a:xfrm>
          <a:prstGeom prst="rect">
            <a:avLst/>
          </a:prstGeom>
          <a:noFill/>
        </p:spPr>
        <p:txBody>
          <a:bodyPr wrap="square" rtlCol="0">
            <a:spAutoFit/>
          </a:bodyPr>
          <a:lstStyle/>
          <a:p>
            <a:r>
              <a:rPr lang="en-US" sz="2400" b="1" dirty="0" smtClean="0"/>
              <a:t>Bodily kinesthetic intelligence is the capacity to manipulate objects and use a variety of physical skills. This intelligence also involves a sense of timing and the perfection of skills through mind-body union.</a:t>
            </a:r>
          </a:p>
          <a:p>
            <a:r>
              <a:rPr lang="en-US" sz="2400" b="1" dirty="0" smtClean="0"/>
              <a:t>Athletes dancers, surgeons and crafts people exhibit well-developed bodily kinesthetic intelligence.</a:t>
            </a:r>
            <a:endParaRPr lang="en-US" sz="2400" b="1" dirty="0"/>
          </a:p>
        </p:txBody>
      </p:sp>
      <p:sp>
        <p:nvSpPr>
          <p:cNvPr id="6" name="TextBox 5"/>
          <p:cNvSpPr txBox="1"/>
          <p:nvPr/>
        </p:nvSpPr>
        <p:spPr>
          <a:xfrm>
            <a:off x="144578" y="4451510"/>
            <a:ext cx="4915128" cy="584775"/>
          </a:xfrm>
          <a:prstGeom prst="rect">
            <a:avLst/>
          </a:prstGeom>
          <a:noFill/>
        </p:spPr>
        <p:txBody>
          <a:bodyPr wrap="none" rtlCol="0">
            <a:spAutoFit/>
          </a:bodyPr>
          <a:lstStyle/>
          <a:p>
            <a:r>
              <a:rPr lang="en-US" sz="3200" b="1" u="sng" dirty="0"/>
              <a:t>7</a:t>
            </a:r>
            <a:r>
              <a:rPr lang="en-US" sz="3200" b="1" u="sng" dirty="0" smtClean="0"/>
              <a:t>. Linguistic Intelligence</a:t>
            </a:r>
            <a:endParaRPr lang="en-US" sz="3200" b="1" u="sng" dirty="0"/>
          </a:p>
        </p:txBody>
      </p:sp>
      <p:sp>
        <p:nvSpPr>
          <p:cNvPr id="7" name="TextBox 6"/>
          <p:cNvSpPr txBox="1"/>
          <p:nvPr/>
        </p:nvSpPr>
        <p:spPr>
          <a:xfrm>
            <a:off x="144578" y="4989722"/>
            <a:ext cx="11564649" cy="1569660"/>
          </a:xfrm>
          <a:prstGeom prst="rect">
            <a:avLst/>
          </a:prstGeom>
          <a:noFill/>
        </p:spPr>
        <p:txBody>
          <a:bodyPr wrap="square" rtlCol="0">
            <a:spAutoFit/>
          </a:bodyPr>
          <a:lstStyle/>
          <a:p>
            <a:r>
              <a:rPr lang="en-US" sz="2400" b="1" dirty="0" smtClean="0"/>
              <a:t>Linguistic intelligence is the ability to think in words and to use language to express and appreciate complex meanings. Linguistic intelligence allows us to understand the order and meaning of words and to apply meta-linguistic skills to reflect on our use of language.</a:t>
            </a:r>
            <a:endParaRPr lang="en-US" sz="2400" b="1" dirty="0"/>
          </a:p>
        </p:txBody>
      </p:sp>
    </p:spTree>
    <p:extLst>
      <p:ext uri="{BB962C8B-B14F-4D97-AF65-F5344CB8AC3E}">
        <p14:creationId xmlns:p14="http://schemas.microsoft.com/office/powerpoint/2010/main" val="3225452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578" y="104"/>
            <a:ext cx="5894562" cy="584775"/>
          </a:xfrm>
          <a:prstGeom prst="rect">
            <a:avLst/>
          </a:prstGeom>
          <a:noFill/>
        </p:spPr>
        <p:txBody>
          <a:bodyPr wrap="none" rtlCol="0">
            <a:spAutoFit/>
          </a:bodyPr>
          <a:lstStyle/>
          <a:p>
            <a:r>
              <a:rPr lang="en-US" sz="3200" b="1" u="sng" dirty="0"/>
              <a:t>8</a:t>
            </a:r>
            <a:r>
              <a:rPr lang="en-US" sz="3200" b="1" u="sng" dirty="0" smtClean="0"/>
              <a:t>. Intra-personal Intelligence</a:t>
            </a:r>
            <a:endParaRPr lang="en-US" sz="3200" b="1" u="sng" dirty="0"/>
          </a:p>
        </p:txBody>
      </p:sp>
      <p:sp>
        <p:nvSpPr>
          <p:cNvPr id="3" name="TextBox 2"/>
          <p:cNvSpPr txBox="1"/>
          <p:nvPr/>
        </p:nvSpPr>
        <p:spPr>
          <a:xfrm>
            <a:off x="144578" y="702366"/>
            <a:ext cx="11606144" cy="1569660"/>
          </a:xfrm>
          <a:prstGeom prst="rect">
            <a:avLst/>
          </a:prstGeom>
          <a:noFill/>
        </p:spPr>
        <p:txBody>
          <a:bodyPr wrap="square" rtlCol="0">
            <a:spAutoFit/>
          </a:bodyPr>
          <a:lstStyle/>
          <a:p>
            <a:r>
              <a:rPr lang="en-US" sz="2400" b="1" dirty="0" smtClean="0"/>
              <a:t>Intra-personal intelligence is the capacity to understand oneself and one’s thoughts and feelings, and to use such knowledge in planning and directioning one’s life. Intra-personal intelligence involves not only an appreciation of the self, but also of the human condition.</a:t>
            </a:r>
            <a:endParaRPr lang="en-US" sz="2400" b="1" dirty="0"/>
          </a:p>
        </p:txBody>
      </p:sp>
      <p:sp>
        <p:nvSpPr>
          <p:cNvPr id="4" name="TextBox 3"/>
          <p:cNvSpPr txBox="1"/>
          <p:nvPr/>
        </p:nvSpPr>
        <p:spPr>
          <a:xfrm>
            <a:off x="144578" y="2272026"/>
            <a:ext cx="4453463" cy="584775"/>
          </a:xfrm>
          <a:prstGeom prst="rect">
            <a:avLst/>
          </a:prstGeom>
          <a:noFill/>
        </p:spPr>
        <p:txBody>
          <a:bodyPr wrap="none" rtlCol="0">
            <a:spAutoFit/>
          </a:bodyPr>
          <a:lstStyle/>
          <a:p>
            <a:r>
              <a:rPr lang="en-US" sz="3200" b="1" u="sng" dirty="0" smtClean="0"/>
              <a:t>9. Spatial Intelligence</a:t>
            </a:r>
            <a:endParaRPr lang="en-US" sz="3200" b="1" u="sng" dirty="0"/>
          </a:p>
        </p:txBody>
      </p:sp>
      <p:sp>
        <p:nvSpPr>
          <p:cNvPr id="5" name="TextBox 4"/>
          <p:cNvSpPr txBox="1"/>
          <p:nvPr/>
        </p:nvSpPr>
        <p:spPr>
          <a:xfrm>
            <a:off x="209541" y="2955234"/>
            <a:ext cx="11650364" cy="1200329"/>
          </a:xfrm>
          <a:prstGeom prst="rect">
            <a:avLst/>
          </a:prstGeom>
          <a:noFill/>
        </p:spPr>
        <p:txBody>
          <a:bodyPr wrap="square" rtlCol="0">
            <a:spAutoFit/>
          </a:bodyPr>
          <a:lstStyle/>
          <a:p>
            <a:r>
              <a:rPr lang="en-US" sz="2400" b="1" dirty="0" smtClean="0"/>
              <a:t>Spatial intelligence is the ability to think in three dimensions. Core capacities include mental imagery, Spatial reasoning, image manipulation, graphic and artistic skills, and an active imagination.</a:t>
            </a:r>
            <a:endParaRPr lang="en-US" sz="2400" b="1" dirty="0"/>
          </a:p>
        </p:txBody>
      </p:sp>
      <p:sp>
        <p:nvSpPr>
          <p:cNvPr id="6" name="TextBox 5"/>
          <p:cNvSpPr txBox="1"/>
          <p:nvPr/>
        </p:nvSpPr>
        <p:spPr>
          <a:xfrm>
            <a:off x="209541" y="4253996"/>
            <a:ext cx="6519734" cy="584775"/>
          </a:xfrm>
          <a:prstGeom prst="rect">
            <a:avLst/>
          </a:prstGeom>
          <a:noFill/>
        </p:spPr>
        <p:txBody>
          <a:bodyPr wrap="none" rtlCol="0">
            <a:spAutoFit/>
          </a:bodyPr>
          <a:lstStyle/>
          <a:p>
            <a:r>
              <a:rPr lang="en-US" sz="3200" b="1" u="sng" dirty="0" smtClean="0"/>
              <a:t>Different Theories of Intelligence</a:t>
            </a:r>
            <a:endParaRPr lang="en-US" sz="3200" b="1" u="sng" dirty="0"/>
          </a:p>
        </p:txBody>
      </p:sp>
      <p:sp>
        <p:nvSpPr>
          <p:cNvPr id="7" name="TextBox 6"/>
          <p:cNvSpPr txBox="1"/>
          <p:nvPr/>
        </p:nvSpPr>
        <p:spPr>
          <a:xfrm>
            <a:off x="209541" y="5062330"/>
            <a:ext cx="11764759" cy="830997"/>
          </a:xfrm>
          <a:prstGeom prst="rect">
            <a:avLst/>
          </a:prstGeom>
          <a:noFill/>
        </p:spPr>
        <p:txBody>
          <a:bodyPr wrap="none" rtlCol="0">
            <a:spAutoFit/>
          </a:bodyPr>
          <a:lstStyle/>
          <a:p>
            <a:r>
              <a:rPr lang="en-US" sz="2400" b="1" dirty="0" smtClean="0">
                <a:solidFill>
                  <a:srgbClr val="FFC000"/>
                </a:solidFill>
              </a:rPr>
              <a:t>Here are some of the major theories of intelligence developed by some of the</a:t>
            </a:r>
          </a:p>
          <a:p>
            <a:r>
              <a:rPr lang="en-US" sz="2400" b="1" dirty="0" smtClean="0">
                <a:solidFill>
                  <a:srgbClr val="FFC000"/>
                </a:solidFill>
              </a:rPr>
              <a:t> most well-known psychologists.</a:t>
            </a:r>
            <a:endParaRPr lang="en-US" sz="2400" b="1" dirty="0">
              <a:solidFill>
                <a:srgbClr val="FFC000"/>
              </a:solidFill>
            </a:endParaRPr>
          </a:p>
        </p:txBody>
      </p:sp>
    </p:spTree>
    <p:extLst>
      <p:ext uri="{BB962C8B-B14F-4D97-AF65-F5344CB8AC3E}">
        <p14:creationId xmlns:p14="http://schemas.microsoft.com/office/powerpoint/2010/main" val="1082376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776" y="172326"/>
            <a:ext cx="6760184" cy="584775"/>
          </a:xfrm>
          <a:prstGeom prst="rect">
            <a:avLst/>
          </a:prstGeom>
          <a:noFill/>
        </p:spPr>
        <p:txBody>
          <a:bodyPr wrap="none" rtlCol="0">
            <a:spAutoFit/>
          </a:bodyPr>
          <a:lstStyle/>
          <a:p>
            <a:r>
              <a:rPr lang="en-US" sz="3200" b="1" u="sng" dirty="0" smtClean="0"/>
              <a:t>Two-Factor Theory of Intelligence</a:t>
            </a:r>
            <a:endParaRPr lang="en-US" sz="3200" b="1" u="sng" dirty="0"/>
          </a:p>
        </p:txBody>
      </p:sp>
      <p:sp>
        <p:nvSpPr>
          <p:cNvPr id="3" name="TextBox 2"/>
          <p:cNvSpPr txBox="1"/>
          <p:nvPr/>
        </p:nvSpPr>
        <p:spPr>
          <a:xfrm>
            <a:off x="212035" y="967409"/>
            <a:ext cx="11497744" cy="2677656"/>
          </a:xfrm>
          <a:prstGeom prst="rect">
            <a:avLst/>
          </a:prstGeom>
          <a:noFill/>
        </p:spPr>
        <p:txBody>
          <a:bodyPr wrap="square" rtlCol="0">
            <a:spAutoFit/>
          </a:bodyPr>
          <a:lstStyle/>
          <a:p>
            <a:r>
              <a:rPr lang="en-US" sz="2400" b="1" dirty="0" smtClean="0"/>
              <a:t>Charles Spearman, a British psychologist, came up with one of the earliest theories of intelligence. He studied the results of the test conducted by </a:t>
            </a:r>
            <a:r>
              <a:rPr lang="en-US" sz="2400" b="1" dirty="0" err="1" smtClean="0"/>
              <a:t>Binet</a:t>
            </a:r>
            <a:r>
              <a:rPr lang="en-US" sz="2400" b="1" dirty="0" smtClean="0"/>
              <a:t> and Simon. He noticed that students who performed Well in one subject were likely to perform well in corresponding subjects. For example, he saw that a student who performed well in math also performed well in music.</a:t>
            </a:r>
          </a:p>
          <a:p>
            <a:r>
              <a:rPr lang="en-US" sz="2400" b="1" dirty="0"/>
              <a:t> </a:t>
            </a:r>
            <a:r>
              <a:rPr lang="en-US" sz="2400" b="1" dirty="0" smtClean="0"/>
              <a:t>  IQ or intelligence quotient tests, which measures one’s general cognitive abilities, are derived from Spearman’s theory of general intelligence.</a:t>
            </a:r>
            <a:endParaRPr lang="en-US" sz="2400" b="1" dirty="0"/>
          </a:p>
        </p:txBody>
      </p:sp>
      <p:sp>
        <p:nvSpPr>
          <p:cNvPr id="4" name="TextBox 3"/>
          <p:cNvSpPr txBox="1"/>
          <p:nvPr/>
        </p:nvSpPr>
        <p:spPr>
          <a:xfrm>
            <a:off x="212035" y="3645065"/>
            <a:ext cx="6548588" cy="584775"/>
          </a:xfrm>
          <a:prstGeom prst="rect">
            <a:avLst/>
          </a:prstGeom>
          <a:noFill/>
        </p:spPr>
        <p:txBody>
          <a:bodyPr wrap="none" rtlCol="0">
            <a:spAutoFit/>
          </a:bodyPr>
          <a:lstStyle/>
          <a:p>
            <a:r>
              <a:rPr lang="en-US" sz="3200" b="1" u="sng" dirty="0" smtClean="0"/>
              <a:t>Gardener’s Multiple Intelligence</a:t>
            </a:r>
            <a:endParaRPr lang="en-US" sz="3200" b="1" u="sng" dirty="0"/>
          </a:p>
        </p:txBody>
      </p:sp>
      <p:sp>
        <p:nvSpPr>
          <p:cNvPr id="5" name="TextBox 4"/>
          <p:cNvSpPr txBox="1"/>
          <p:nvPr/>
        </p:nvSpPr>
        <p:spPr>
          <a:xfrm>
            <a:off x="331304" y="4439478"/>
            <a:ext cx="11378475" cy="1569660"/>
          </a:xfrm>
          <a:prstGeom prst="rect">
            <a:avLst/>
          </a:prstGeom>
          <a:solidFill>
            <a:schemeClr val="accent1">
              <a:lumMod val="75000"/>
            </a:schemeClr>
          </a:solidFill>
          <a:ln>
            <a:solidFill>
              <a:srgbClr val="FFFF00"/>
            </a:solidFill>
          </a:ln>
        </p:spPr>
        <p:txBody>
          <a:bodyPr wrap="square" rtlCol="0">
            <a:spAutoFit/>
          </a:bodyPr>
          <a:lstStyle/>
          <a:p>
            <a:r>
              <a:rPr lang="en-US" sz="2400" b="1" dirty="0" smtClean="0">
                <a:solidFill>
                  <a:srgbClr val="FFFF00"/>
                </a:solidFill>
              </a:rPr>
              <a:t>Howard Gardner, a developmental psychologist, was best known for his multiple intelligence theory. He believed that the traditional test of intelligence didn’t accurately depict a person’s abilities. He Outlined eight major types of intelligence:</a:t>
            </a:r>
            <a:endParaRPr lang="en-US" sz="2400" b="1" dirty="0">
              <a:solidFill>
                <a:srgbClr val="FFFF00"/>
              </a:solidFill>
            </a:endParaRPr>
          </a:p>
        </p:txBody>
      </p:sp>
    </p:spTree>
    <p:extLst>
      <p:ext uri="{BB962C8B-B14F-4D97-AF65-F5344CB8AC3E}">
        <p14:creationId xmlns:p14="http://schemas.microsoft.com/office/powerpoint/2010/main" val="255077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816" y="147216"/>
            <a:ext cx="11502887" cy="7109639"/>
          </a:xfrm>
          <a:prstGeom prst="rect">
            <a:avLst/>
          </a:prstGeom>
        </p:spPr>
        <p:txBody>
          <a:bodyPr wrap="square">
            <a:spAutoFit/>
          </a:bodyPr>
          <a:lstStyle/>
          <a:p>
            <a:r>
              <a:rPr lang="en-US" sz="2400" b="1" u="sng" dirty="0" smtClean="0">
                <a:latin typeface="-apple-system"/>
              </a:rPr>
              <a:t>1. </a:t>
            </a:r>
            <a:r>
              <a:rPr lang="en-US" sz="2400" b="1" u="sng" dirty="0">
                <a:latin typeface="-apple-system"/>
              </a:rPr>
              <a:t>Naturalist Intelligence</a:t>
            </a:r>
          </a:p>
          <a:p>
            <a:r>
              <a:rPr lang="en-US" sz="2400" b="1" dirty="0">
                <a:solidFill>
                  <a:srgbClr val="FFFF00"/>
                </a:solidFill>
                <a:latin typeface="-apple-system"/>
              </a:rPr>
              <a:t>The </a:t>
            </a:r>
            <a:r>
              <a:rPr lang="en-US" sz="2400" b="1" dirty="0" smtClean="0">
                <a:solidFill>
                  <a:srgbClr val="FFFF00"/>
                </a:solidFill>
                <a:latin typeface="-apple-system"/>
              </a:rPr>
              <a:t>first </a:t>
            </a:r>
            <a:r>
              <a:rPr lang="en-US" sz="2400" b="1" dirty="0">
                <a:solidFill>
                  <a:srgbClr val="FFFF00"/>
                </a:solidFill>
                <a:latin typeface="-apple-system"/>
              </a:rPr>
              <a:t>intelligence of Gardner’s theory of multiple intelligences is naturalist intelligence. Being able to read and understand nature, and all the living things in and on it is also a type of intelligence. Having sensitivity to all living and nonliving elements in nature makes you “nature smart</a:t>
            </a:r>
            <a:r>
              <a:rPr lang="en-US" sz="2400" b="1" dirty="0" smtClean="0">
                <a:solidFill>
                  <a:srgbClr val="FFFF00"/>
                </a:solidFill>
                <a:latin typeface="-apple-system"/>
              </a:rPr>
              <a:t>.”</a:t>
            </a:r>
          </a:p>
          <a:p>
            <a:r>
              <a:rPr lang="en-US" sz="2400" b="1" u="sng" dirty="0" smtClean="0">
                <a:latin typeface="-apple-system"/>
              </a:rPr>
              <a:t>2. Musical Intelligence</a:t>
            </a:r>
          </a:p>
          <a:p>
            <a:r>
              <a:rPr lang="en-US" sz="2400" b="1" dirty="0" smtClean="0">
                <a:solidFill>
                  <a:srgbClr val="FFFF00"/>
                </a:solidFill>
                <a:latin typeface="-apple-system"/>
              </a:rPr>
              <a:t>Having the ability to recognize and produce, sound, rhythm, pitch and timbre.</a:t>
            </a:r>
          </a:p>
          <a:p>
            <a:r>
              <a:rPr lang="en-US" sz="2400" b="1" u="sng" dirty="0"/>
              <a:t>3</a:t>
            </a:r>
            <a:r>
              <a:rPr lang="en-US" sz="2400" b="1" u="sng" dirty="0" smtClean="0"/>
              <a:t>. </a:t>
            </a:r>
            <a:r>
              <a:rPr lang="en-US" sz="2400" b="1" u="sng" dirty="0"/>
              <a:t>Logical-Mathematical </a:t>
            </a:r>
            <a:r>
              <a:rPr lang="en-US" sz="2400" b="1" u="sng" dirty="0" smtClean="0"/>
              <a:t>Intelligence</a:t>
            </a:r>
          </a:p>
          <a:p>
            <a:r>
              <a:rPr lang="en-US" sz="2400" b="1" dirty="0">
                <a:solidFill>
                  <a:srgbClr val="FFFF00"/>
                </a:solidFill>
              </a:rPr>
              <a:t>This type of intelligence describes superior inductive and deductive reasoning and calculating ability so that anyone who possesses it can think conceptually and abstractly. In any given position, they get it very easy to recognize trends and patterns and know relationships. Order and sequencing figure considerably in your thinking manners.</a:t>
            </a:r>
            <a:endParaRPr lang="en-US" sz="3200" b="1" u="sng" dirty="0">
              <a:solidFill>
                <a:srgbClr val="FFFF00"/>
              </a:solidFill>
            </a:endParaRPr>
          </a:p>
          <a:p>
            <a:r>
              <a:rPr lang="en-US" sz="2400" b="1" u="sng" dirty="0"/>
              <a:t>4</a:t>
            </a:r>
            <a:r>
              <a:rPr lang="en-US" sz="2400" b="1" u="sng" dirty="0" smtClean="0"/>
              <a:t>. </a:t>
            </a:r>
            <a:r>
              <a:rPr lang="en-US" sz="2400" b="1" u="sng" dirty="0"/>
              <a:t>Bodily-Kinesthetic </a:t>
            </a:r>
            <a:r>
              <a:rPr lang="en-US" sz="2400" b="1" u="sng" dirty="0" smtClean="0"/>
              <a:t>Intelligence</a:t>
            </a:r>
          </a:p>
          <a:p>
            <a:r>
              <a:rPr lang="en-US" sz="2400" b="1" dirty="0" smtClean="0">
                <a:solidFill>
                  <a:srgbClr val="FFFF00"/>
                </a:solidFill>
              </a:rPr>
              <a:t>The ability to control the physical form, like your bodily movements, and be</a:t>
            </a:r>
          </a:p>
          <a:p>
            <a:r>
              <a:rPr lang="en-US" sz="2400" b="1" dirty="0" smtClean="0">
                <a:solidFill>
                  <a:srgbClr val="FFFF00"/>
                </a:solidFill>
              </a:rPr>
              <a:t>Effective physical communicators.</a:t>
            </a:r>
            <a:endParaRPr lang="en-US" sz="2400" b="1" dirty="0">
              <a:solidFill>
                <a:srgbClr val="FFFF00"/>
              </a:solidFill>
            </a:endParaRPr>
          </a:p>
          <a:p>
            <a:r>
              <a:rPr lang="en-US" sz="2400" dirty="0"/>
              <a:t/>
            </a:r>
            <a:br>
              <a:rPr lang="en-US" sz="2400" dirty="0"/>
            </a:br>
            <a:endParaRPr lang="en-US" sz="2400" b="1" dirty="0">
              <a:solidFill>
                <a:srgbClr val="FFFF00"/>
              </a:solidFill>
              <a:latin typeface="-apple-system"/>
            </a:endParaRPr>
          </a:p>
          <a:p>
            <a:endParaRPr lang="en-US" sz="2400" b="1" i="0" dirty="0">
              <a:solidFill>
                <a:srgbClr val="FFFF00"/>
              </a:solidFill>
              <a:effectLst/>
              <a:latin typeface="-apple-system"/>
            </a:endParaRPr>
          </a:p>
        </p:txBody>
      </p:sp>
    </p:spTree>
    <p:extLst>
      <p:ext uri="{BB962C8B-B14F-4D97-AF65-F5344CB8AC3E}">
        <p14:creationId xmlns:p14="http://schemas.microsoft.com/office/powerpoint/2010/main" val="2040951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943" y="116821"/>
            <a:ext cx="4933402" cy="830997"/>
          </a:xfrm>
          <a:prstGeom prst="rect">
            <a:avLst/>
          </a:prstGeom>
        </p:spPr>
        <p:txBody>
          <a:bodyPr wrap="none">
            <a:spAutoFit/>
          </a:bodyPr>
          <a:lstStyle/>
          <a:p>
            <a:r>
              <a:rPr lang="en-US" sz="2400" b="1" u="sng" dirty="0" smtClean="0">
                <a:latin typeface="-apple-system"/>
              </a:rPr>
              <a:t>5. Verbal Linguistic Intelligence</a:t>
            </a:r>
            <a:endParaRPr lang="en-US" dirty="0"/>
          </a:p>
          <a:p>
            <a:endParaRPr lang="en-US" sz="2400" b="1" i="0" u="sng" dirty="0">
              <a:effectLst/>
              <a:latin typeface="-apple-system"/>
            </a:endParaRPr>
          </a:p>
        </p:txBody>
      </p:sp>
      <p:sp>
        <p:nvSpPr>
          <p:cNvPr id="3" name="TextBox 2"/>
          <p:cNvSpPr txBox="1"/>
          <p:nvPr/>
        </p:nvSpPr>
        <p:spPr>
          <a:xfrm>
            <a:off x="106017" y="578486"/>
            <a:ext cx="10998524" cy="830997"/>
          </a:xfrm>
          <a:prstGeom prst="rect">
            <a:avLst/>
          </a:prstGeom>
          <a:noFill/>
        </p:spPr>
        <p:txBody>
          <a:bodyPr wrap="none" rtlCol="0">
            <a:spAutoFit/>
          </a:bodyPr>
          <a:lstStyle/>
          <a:p>
            <a:r>
              <a:rPr lang="en-US" sz="2400" b="1" dirty="0" smtClean="0">
                <a:solidFill>
                  <a:srgbClr val="FFFF00"/>
                </a:solidFill>
              </a:rPr>
              <a:t>The ability to convey or communicate ideas, feelings or theories. There’s </a:t>
            </a:r>
          </a:p>
          <a:p>
            <a:r>
              <a:rPr lang="en-US" sz="2400" b="1" dirty="0" smtClean="0">
                <a:solidFill>
                  <a:srgbClr val="FFFF00"/>
                </a:solidFill>
              </a:rPr>
              <a:t>sensitivity to sound and meaning of words.</a:t>
            </a:r>
            <a:endParaRPr lang="en-US" sz="2400" b="1" dirty="0">
              <a:solidFill>
                <a:srgbClr val="FFFF00"/>
              </a:solidFill>
            </a:endParaRPr>
          </a:p>
        </p:txBody>
      </p:sp>
      <p:sp>
        <p:nvSpPr>
          <p:cNvPr id="4" name="Rectangle 3"/>
          <p:cNvSpPr/>
          <p:nvPr/>
        </p:nvSpPr>
        <p:spPr>
          <a:xfrm>
            <a:off x="106017" y="1409483"/>
            <a:ext cx="12208791" cy="5755422"/>
          </a:xfrm>
          <a:prstGeom prst="rect">
            <a:avLst/>
          </a:prstGeom>
        </p:spPr>
        <p:txBody>
          <a:bodyPr wrap="none">
            <a:spAutoFit/>
          </a:bodyPr>
          <a:lstStyle/>
          <a:p>
            <a:r>
              <a:rPr lang="en-US" sz="2400" b="1" u="sng" dirty="0">
                <a:latin typeface="-apple-system"/>
              </a:rPr>
              <a:t>6</a:t>
            </a:r>
            <a:r>
              <a:rPr lang="en-US" sz="2400" b="1" u="sng" dirty="0" smtClean="0">
                <a:latin typeface="-apple-system"/>
              </a:rPr>
              <a:t>. Visual -Spatial Intelligence</a:t>
            </a:r>
          </a:p>
          <a:p>
            <a:r>
              <a:rPr lang="en-US" sz="2400" b="1" dirty="0" smtClean="0">
                <a:solidFill>
                  <a:srgbClr val="FFFF00"/>
                </a:solidFill>
                <a:latin typeface="-apple-system"/>
              </a:rPr>
              <a:t>The ability to relate well to the surrounding environment. It’s the capacity to </a:t>
            </a:r>
          </a:p>
          <a:p>
            <a:r>
              <a:rPr lang="en-US" sz="2400" b="1" dirty="0" smtClean="0">
                <a:solidFill>
                  <a:srgbClr val="FFFF00"/>
                </a:solidFill>
                <a:latin typeface="-apple-system"/>
              </a:rPr>
              <a:t>Visualize thoughts and draw mental maps.</a:t>
            </a:r>
          </a:p>
          <a:p>
            <a:r>
              <a:rPr lang="en-US" sz="2400" b="1" u="sng" dirty="0" smtClean="0">
                <a:latin typeface="-apple-system"/>
              </a:rPr>
              <a:t>7. Interpersonal Intelligence</a:t>
            </a:r>
          </a:p>
          <a:p>
            <a:r>
              <a:rPr lang="en-US" sz="2400" b="1" dirty="0" smtClean="0">
                <a:solidFill>
                  <a:srgbClr val="FFFF00"/>
                </a:solidFill>
                <a:latin typeface="-apple-system"/>
              </a:rPr>
              <a:t>The ability to understand others by using emotional intelligence. It’s the capacity</a:t>
            </a:r>
          </a:p>
          <a:p>
            <a:r>
              <a:rPr lang="en-US" sz="2400" b="1" dirty="0" smtClean="0">
                <a:solidFill>
                  <a:srgbClr val="FFFF00"/>
                </a:solidFill>
                <a:latin typeface="-apple-system"/>
              </a:rPr>
              <a:t>To detect the mood and motivation of others.</a:t>
            </a:r>
          </a:p>
          <a:p>
            <a:r>
              <a:rPr lang="en-US" sz="2400" b="1" u="sng" dirty="0" smtClean="0">
                <a:latin typeface="-apple-system"/>
              </a:rPr>
              <a:t>8. Intrapersonal Intelligence</a:t>
            </a:r>
          </a:p>
          <a:p>
            <a:r>
              <a:rPr lang="en-US" sz="2400" b="1" dirty="0" smtClean="0">
                <a:solidFill>
                  <a:srgbClr val="FFFF00"/>
                </a:solidFill>
                <a:latin typeface="-apple-system"/>
              </a:rPr>
              <a:t>The ability to be self-aware and self-knowing. It’s also called the intelligence of</a:t>
            </a:r>
          </a:p>
          <a:p>
            <a:r>
              <a:rPr lang="en-US" sz="2400" b="1" dirty="0" smtClean="0">
                <a:solidFill>
                  <a:srgbClr val="FFFF00"/>
                </a:solidFill>
                <a:latin typeface="-apple-system"/>
              </a:rPr>
              <a:t>The self.</a:t>
            </a:r>
          </a:p>
          <a:p>
            <a:r>
              <a:rPr lang="en-US" sz="3200" b="1" u="sng" dirty="0" smtClean="0"/>
              <a:t>Triarchic Theory of Intelligence</a:t>
            </a:r>
          </a:p>
          <a:p>
            <a:r>
              <a:rPr lang="en-US" sz="2400" b="1" dirty="0" smtClean="0">
                <a:solidFill>
                  <a:srgbClr val="FFFF00"/>
                </a:solidFill>
              </a:rPr>
              <a:t>American psychologist Robert Sternberg proposed the Triarchic Theory just two</a:t>
            </a:r>
          </a:p>
          <a:p>
            <a:r>
              <a:rPr lang="en-US" sz="2400" b="1" dirty="0" smtClean="0">
                <a:solidFill>
                  <a:srgbClr val="FFFF00"/>
                </a:solidFill>
              </a:rPr>
              <a:t>Years after Gardener’s theory. It was a three-category approach that addressed </a:t>
            </a:r>
          </a:p>
          <a:p>
            <a:r>
              <a:rPr lang="en-US" sz="2400" b="1" dirty="0" smtClean="0">
                <a:solidFill>
                  <a:srgbClr val="FFFF00"/>
                </a:solidFill>
              </a:rPr>
              <a:t>The gaps in Gardner’s theory of intelligence in psychology. He found Gardner’s</a:t>
            </a:r>
          </a:p>
          <a:p>
            <a:r>
              <a:rPr lang="en-US" sz="2400" b="1" dirty="0" smtClean="0">
                <a:solidFill>
                  <a:srgbClr val="FFFF00"/>
                </a:solidFill>
              </a:rPr>
              <a:t>Definition of intelligence as a much broader, single and general ability.</a:t>
            </a:r>
            <a:endParaRPr lang="en-US" sz="2400" b="1" dirty="0">
              <a:solidFill>
                <a:srgbClr val="FFFF00"/>
              </a:solidFill>
            </a:endParaRPr>
          </a:p>
          <a:p>
            <a:endParaRPr lang="en-US" sz="2400" b="1" i="0" u="sng" dirty="0">
              <a:effectLst/>
              <a:latin typeface="-apple-system"/>
            </a:endParaRPr>
          </a:p>
        </p:txBody>
      </p:sp>
    </p:spTree>
    <p:extLst>
      <p:ext uri="{BB962C8B-B14F-4D97-AF65-F5344CB8AC3E}">
        <p14:creationId xmlns:p14="http://schemas.microsoft.com/office/powerpoint/2010/main" val="46006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2277"/>
            <a:ext cx="11952311" cy="5816977"/>
          </a:xfrm>
          <a:prstGeom prst="rect">
            <a:avLst/>
          </a:prstGeom>
          <a:noFill/>
        </p:spPr>
        <p:txBody>
          <a:bodyPr wrap="none" rtlCol="0">
            <a:spAutoFit/>
          </a:bodyPr>
          <a:lstStyle/>
          <a:p>
            <a:r>
              <a:rPr lang="en-US" sz="2400" b="1" dirty="0" smtClean="0"/>
              <a:t>According to Sternberg, the concept of intelligence involves three different </a:t>
            </a:r>
          </a:p>
          <a:p>
            <a:r>
              <a:rPr lang="en-US" sz="2400" b="1" dirty="0" smtClean="0"/>
              <a:t>factors:</a:t>
            </a:r>
          </a:p>
          <a:p>
            <a:r>
              <a:rPr lang="en-US" sz="2400" b="1" u="sng" dirty="0" smtClean="0"/>
              <a:t>Analytical intelligence </a:t>
            </a:r>
          </a:p>
          <a:p>
            <a:r>
              <a:rPr lang="en-US" sz="2400" b="1" dirty="0" smtClean="0"/>
              <a:t>It refers to a person’s ability to assess information and how they use the</a:t>
            </a:r>
          </a:p>
          <a:p>
            <a:r>
              <a:rPr lang="en-US" sz="2400" b="1" dirty="0" smtClean="0"/>
              <a:t>Information to analyze problems and arrive at solution.</a:t>
            </a:r>
          </a:p>
          <a:p>
            <a:r>
              <a:rPr lang="en-US" sz="2400" b="1" u="sng" dirty="0" smtClean="0"/>
              <a:t>Creative intelligence </a:t>
            </a:r>
          </a:p>
          <a:p>
            <a:r>
              <a:rPr lang="en-US" sz="2400" b="1" dirty="0" smtClean="0"/>
              <a:t>The ability to do something in a novel or innovative way in order to create </a:t>
            </a:r>
          </a:p>
          <a:p>
            <a:r>
              <a:rPr lang="en-US" sz="2400" b="1" dirty="0" smtClean="0"/>
              <a:t>New idea or experience. It involves imagination and problem- solving</a:t>
            </a:r>
          </a:p>
          <a:p>
            <a:r>
              <a:rPr lang="en-US" sz="2400" b="1" dirty="0" smtClean="0"/>
              <a:t>Skills.</a:t>
            </a:r>
            <a:endParaRPr lang="en-US" sz="2400" b="1" u="sng" dirty="0" smtClean="0"/>
          </a:p>
          <a:p>
            <a:r>
              <a:rPr lang="en-US" sz="2400" b="1" u="sng" dirty="0" smtClean="0"/>
              <a:t>Practical Intelligence</a:t>
            </a:r>
          </a:p>
          <a:p>
            <a:r>
              <a:rPr lang="en-US" sz="2400" b="1" dirty="0" smtClean="0"/>
              <a:t>The ability to solve problems in daily life and adapt to changing environments.</a:t>
            </a:r>
          </a:p>
          <a:p>
            <a:r>
              <a:rPr lang="en-US" sz="2400" b="1" dirty="0" smtClean="0"/>
              <a:t>People with practical intelligence are also called "street smart”.</a:t>
            </a:r>
          </a:p>
          <a:p>
            <a:r>
              <a:rPr lang="en-US" sz="2800" b="1" u="sng" dirty="0" smtClean="0">
                <a:solidFill>
                  <a:srgbClr val="FFFF00"/>
                </a:solidFill>
              </a:rPr>
              <a:t>Conclusion:</a:t>
            </a:r>
          </a:p>
          <a:p>
            <a:r>
              <a:rPr lang="en-US" sz="2400" b="1" dirty="0" smtClean="0"/>
              <a:t>Everybody’s intelligence is unique and everyone thinks and reasons</a:t>
            </a:r>
          </a:p>
          <a:p>
            <a:r>
              <a:rPr lang="en-US" sz="2400" b="1" dirty="0" smtClean="0"/>
              <a:t>Differently. What matters at the end of the day is how we use our intelligence.</a:t>
            </a:r>
          </a:p>
        </p:txBody>
      </p:sp>
    </p:spTree>
    <p:extLst>
      <p:ext uri="{BB962C8B-B14F-4D97-AF65-F5344CB8AC3E}">
        <p14:creationId xmlns:p14="http://schemas.microsoft.com/office/powerpoint/2010/main" val="244827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0817" y="106017"/>
            <a:ext cx="6202339" cy="523220"/>
          </a:xfrm>
          <a:prstGeom prst="rect">
            <a:avLst/>
          </a:prstGeom>
          <a:noFill/>
        </p:spPr>
        <p:txBody>
          <a:bodyPr wrap="none" rtlCol="0">
            <a:spAutoFit/>
          </a:bodyPr>
          <a:lstStyle/>
          <a:p>
            <a:r>
              <a:rPr lang="en-US" sz="2800" b="1" u="sng" dirty="0" smtClean="0"/>
              <a:t>Two Factor Thurston’s Group Factor</a:t>
            </a:r>
            <a:endParaRPr lang="en-US" sz="2800" b="1" u="sng" dirty="0"/>
          </a:p>
        </p:txBody>
      </p:sp>
      <p:sp>
        <p:nvSpPr>
          <p:cNvPr id="3" name="TextBox 2"/>
          <p:cNvSpPr txBox="1"/>
          <p:nvPr/>
        </p:nvSpPr>
        <p:spPr>
          <a:xfrm>
            <a:off x="251792" y="629237"/>
            <a:ext cx="11728174" cy="6370975"/>
          </a:xfrm>
          <a:prstGeom prst="rect">
            <a:avLst/>
          </a:prstGeom>
          <a:noFill/>
        </p:spPr>
        <p:txBody>
          <a:bodyPr wrap="square" rtlCol="0">
            <a:spAutoFit/>
          </a:bodyPr>
          <a:lstStyle/>
          <a:p>
            <a:r>
              <a:rPr lang="en-US" sz="2400" b="1" dirty="0"/>
              <a:t>Thurston's Group Factor Theory Louis Thurston came out with the group factor theory (1937) saying that Intelligence is a cluster of abilities These mental operations then constitute a group  A second group of mental operations has its own unifying Primary factor; a third group has a third Primary factor and so on</a:t>
            </a:r>
            <a:r>
              <a:rPr lang="en-US" sz="2400" b="1" dirty="0" smtClean="0"/>
              <a:t>.</a:t>
            </a:r>
          </a:p>
          <a:p>
            <a:r>
              <a:rPr lang="en-US" sz="2400" b="1" u="sng" dirty="0" smtClean="0"/>
              <a:t>The abilities that he identified are as follows:</a:t>
            </a:r>
          </a:p>
          <a:p>
            <a:pPr marL="457200" indent="-457200">
              <a:buAutoNum type="arabicPeriod"/>
            </a:pPr>
            <a:r>
              <a:rPr lang="en-US" sz="2400" b="1" dirty="0" smtClean="0"/>
              <a:t>Spatial factor: It is involved in visualizing shapes.</a:t>
            </a:r>
          </a:p>
          <a:p>
            <a:pPr marL="457200" indent="-457200">
              <a:buAutoNum type="arabicPeriod"/>
            </a:pPr>
            <a:r>
              <a:rPr lang="en-US" sz="2400" b="1" dirty="0" smtClean="0"/>
              <a:t>Verbal factor: It is concerned with comprehension of verbal ideas.</a:t>
            </a:r>
          </a:p>
          <a:p>
            <a:pPr marL="457200" indent="-457200">
              <a:buAutoNum type="arabicPeriod"/>
            </a:pPr>
            <a:r>
              <a:rPr lang="en-US" sz="2400" b="1" dirty="0" smtClean="0"/>
              <a:t>Word fluency factor: It is involved whenever the subject is asked to think of</a:t>
            </a:r>
          </a:p>
          <a:p>
            <a:r>
              <a:rPr lang="en-US" sz="2400" b="1" dirty="0" smtClean="0"/>
              <a:t>      Isolated words at a rapid rate.</a:t>
            </a:r>
          </a:p>
          <a:p>
            <a:pPr marL="457200" indent="-457200">
              <a:buAutoNum type="arabicPeriod" startAt="4"/>
            </a:pPr>
            <a:r>
              <a:rPr lang="en-US" sz="2400" b="1" dirty="0" smtClean="0"/>
              <a:t>Numerical factor: It is the ability to do numerical calculations.</a:t>
            </a:r>
          </a:p>
          <a:p>
            <a:pPr marL="457200" indent="-457200">
              <a:buAutoNum type="arabicPeriod" startAt="4"/>
            </a:pPr>
            <a:r>
              <a:rPr lang="en-US" sz="2400" b="1" dirty="0" smtClean="0"/>
              <a:t>Memory factor: It is the ability to memorize quickly.</a:t>
            </a:r>
          </a:p>
          <a:p>
            <a:pPr marL="457200" indent="-457200">
              <a:buAutoNum type="arabicPeriod" startAt="4"/>
            </a:pPr>
            <a:r>
              <a:rPr lang="en-US" sz="2400" b="1" dirty="0" smtClean="0"/>
              <a:t>Inductive Reasoning factor: It is the ability to draw inferences.</a:t>
            </a:r>
          </a:p>
          <a:p>
            <a:pPr marL="457200" indent="-457200">
              <a:buAutoNum type="arabicPeriod" startAt="4"/>
            </a:pPr>
            <a:r>
              <a:rPr lang="en-US" sz="2400" b="1" dirty="0" smtClean="0"/>
              <a:t>Perceptual factor: It is the ability to perceive objects accurately.</a:t>
            </a:r>
          </a:p>
          <a:p>
            <a:pPr marL="457200" indent="-457200">
              <a:buAutoNum type="arabicPeriod" startAt="4"/>
            </a:pPr>
            <a:r>
              <a:rPr lang="en-US" sz="2400" b="1" dirty="0" smtClean="0"/>
              <a:t>Deductive Reasoning factor: It is the ability to make use of generalized results.</a:t>
            </a:r>
          </a:p>
          <a:p>
            <a:r>
              <a:rPr lang="en-US" sz="2400" b="1" dirty="0" smtClean="0"/>
              <a:t> </a:t>
            </a:r>
            <a:endParaRPr lang="en-US" sz="2400" b="1" dirty="0"/>
          </a:p>
        </p:txBody>
      </p:sp>
    </p:spTree>
    <p:extLst>
      <p:ext uri="{BB962C8B-B14F-4D97-AF65-F5344CB8AC3E}">
        <p14:creationId xmlns:p14="http://schemas.microsoft.com/office/powerpoint/2010/main" val="408521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32" y="145774"/>
            <a:ext cx="12316192" cy="6647974"/>
          </a:xfrm>
          <a:prstGeom prst="rect">
            <a:avLst/>
          </a:prstGeom>
          <a:noFill/>
        </p:spPr>
        <p:txBody>
          <a:bodyPr wrap="none" rtlCol="0">
            <a:spAutoFit/>
          </a:bodyPr>
          <a:lstStyle/>
          <a:p>
            <a:r>
              <a:rPr lang="en-US" sz="2400" b="1" dirty="0" smtClean="0"/>
              <a:t>9.   Problem-solving ability factor: It is the ability to solve problems independently.</a:t>
            </a:r>
          </a:p>
          <a:p>
            <a:r>
              <a:rPr lang="en-US" sz="2400" b="1" dirty="0" smtClean="0"/>
              <a:t>10. The weakest aspect of the group factor theory was that it discarded the </a:t>
            </a:r>
          </a:p>
          <a:p>
            <a:r>
              <a:rPr lang="en-US" sz="2400" b="1" dirty="0"/>
              <a:t> </a:t>
            </a:r>
            <a:r>
              <a:rPr lang="en-US" sz="2400" b="1" dirty="0" smtClean="0"/>
              <a:t>     concept of the common factor.</a:t>
            </a:r>
          </a:p>
          <a:p>
            <a:r>
              <a:rPr lang="en-US" sz="2400" b="1" dirty="0" smtClean="0"/>
              <a:t>11. Louis Thurston proceed out with the group factor theory(1937)saying that </a:t>
            </a:r>
          </a:p>
          <a:p>
            <a:r>
              <a:rPr lang="en-US" sz="2400" b="1" dirty="0" smtClean="0"/>
              <a:t>      intelligence is a cluster of abilities.</a:t>
            </a:r>
          </a:p>
          <a:p>
            <a:r>
              <a:rPr lang="en-US" sz="2400" b="1" dirty="0" smtClean="0"/>
              <a:t>12.These mental operations then comprise a group.</a:t>
            </a:r>
          </a:p>
          <a:p>
            <a:r>
              <a:rPr lang="en-US" sz="2400" b="1" dirty="0" smtClean="0"/>
              <a:t>13. A second group of mental operations has is own merging primary factor </a:t>
            </a:r>
          </a:p>
          <a:p>
            <a:r>
              <a:rPr lang="en-US" sz="2400" b="1" dirty="0" smtClean="0"/>
              <a:t>       A third group has a third primary factor and so on.</a:t>
            </a:r>
          </a:p>
          <a:p>
            <a:r>
              <a:rPr lang="en-US" sz="2400" b="1" dirty="0" smtClean="0"/>
              <a:t>14. Each of them has its own primary factor.</a:t>
            </a:r>
          </a:p>
          <a:p>
            <a:r>
              <a:rPr lang="en-US" sz="2400" b="1" dirty="0" smtClean="0"/>
              <a:t>15. Each of these primary factors is said to be corresponding independent of</a:t>
            </a:r>
          </a:p>
          <a:p>
            <a:r>
              <a:rPr lang="en-US" sz="2400" b="1" dirty="0" smtClean="0"/>
              <a:t>      Others.</a:t>
            </a:r>
          </a:p>
          <a:p>
            <a:r>
              <a:rPr lang="en-US" sz="2400" b="1" dirty="0" smtClean="0"/>
              <a:t>16. He explained that there were seven primary mental abilities and later on </a:t>
            </a:r>
          </a:p>
          <a:p>
            <a:r>
              <a:rPr lang="en-US" sz="2400" b="1" dirty="0" smtClean="0"/>
              <a:t>      added two more.</a:t>
            </a:r>
          </a:p>
          <a:p>
            <a:r>
              <a:rPr lang="en-US" sz="2400" b="1" dirty="0" smtClean="0"/>
              <a:t>17. Promoted greatly to the measurement attitudes Thurston scale developed in</a:t>
            </a:r>
          </a:p>
          <a:p>
            <a:r>
              <a:rPr lang="en-US" sz="2400" b="1" dirty="0" smtClean="0"/>
              <a:t>      1928 was the first formal techniques for measuring of attitude. </a:t>
            </a:r>
          </a:p>
          <a:p>
            <a:r>
              <a:rPr lang="en-US" sz="2400" b="1" dirty="0" smtClean="0"/>
              <a:t>18. Thurston’s theory of intelligence was a major impact on later theories of </a:t>
            </a:r>
          </a:p>
          <a:p>
            <a:r>
              <a:rPr lang="en-US" sz="2400" b="1" dirty="0"/>
              <a:t> </a:t>
            </a:r>
            <a:r>
              <a:rPr lang="en-US" sz="2400" b="1" dirty="0" smtClean="0"/>
              <a:t>     multiple intelligences, such as those of Guilford, Gardner, and Sternberg.</a:t>
            </a:r>
          </a:p>
          <a:p>
            <a:endParaRPr lang="en-US" dirty="0"/>
          </a:p>
        </p:txBody>
      </p:sp>
    </p:spTree>
    <p:extLst>
      <p:ext uri="{BB962C8B-B14F-4D97-AF65-F5344CB8AC3E}">
        <p14:creationId xmlns:p14="http://schemas.microsoft.com/office/powerpoint/2010/main" val="651914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035" y="185530"/>
            <a:ext cx="11909029" cy="1938992"/>
          </a:xfrm>
          <a:prstGeom prst="rect">
            <a:avLst/>
          </a:prstGeom>
          <a:noFill/>
        </p:spPr>
        <p:txBody>
          <a:bodyPr wrap="none" rtlCol="0">
            <a:spAutoFit/>
          </a:bodyPr>
          <a:lstStyle/>
          <a:p>
            <a:r>
              <a:rPr lang="en-US" sz="2400" b="1" dirty="0" smtClean="0"/>
              <a:t>19. Developed a relative judgment scaling technique rank scale, can be used </a:t>
            </a:r>
          </a:p>
          <a:p>
            <a:r>
              <a:rPr lang="en-US" sz="2400" b="1" dirty="0" smtClean="0"/>
              <a:t>      to rank all possible Feelings related to an issue and to categorize people </a:t>
            </a:r>
          </a:p>
          <a:p>
            <a:r>
              <a:rPr lang="en-US" sz="2400" b="1" dirty="0" smtClean="0"/>
              <a:t>     expressing an opinion based on the rank of that Opinion.</a:t>
            </a:r>
          </a:p>
          <a:p>
            <a:r>
              <a:rPr lang="en-US" sz="2400" b="1" dirty="0" smtClean="0"/>
              <a:t>20. If the person wants to perform any specific activity, one or more of these </a:t>
            </a:r>
          </a:p>
          <a:p>
            <a:r>
              <a:rPr lang="en-US" sz="2400" b="1" dirty="0" smtClean="0"/>
              <a:t>factors or abilities are involved. Some of them are more important than others.</a:t>
            </a:r>
            <a:endParaRPr lang="en-US" sz="2400" b="1" dirty="0"/>
          </a:p>
        </p:txBody>
      </p:sp>
      <p:sp>
        <p:nvSpPr>
          <p:cNvPr id="3" name="TextBox 2"/>
          <p:cNvSpPr txBox="1"/>
          <p:nvPr/>
        </p:nvSpPr>
        <p:spPr>
          <a:xfrm>
            <a:off x="212035" y="2306472"/>
            <a:ext cx="6572633" cy="584775"/>
          </a:xfrm>
          <a:prstGeom prst="rect">
            <a:avLst/>
          </a:prstGeom>
          <a:noFill/>
        </p:spPr>
        <p:txBody>
          <a:bodyPr wrap="none" rtlCol="0">
            <a:spAutoFit/>
          </a:bodyPr>
          <a:lstStyle/>
          <a:p>
            <a:r>
              <a:rPr lang="en-US" sz="3200" b="1" u="sng" dirty="0" smtClean="0">
                <a:solidFill>
                  <a:srgbClr val="FFC000"/>
                </a:solidFill>
              </a:rPr>
              <a:t>Thurston's Theory of Intelligence:</a:t>
            </a:r>
          </a:p>
        </p:txBody>
      </p:sp>
      <p:sp>
        <p:nvSpPr>
          <p:cNvPr id="4" name="TextBox 3"/>
          <p:cNvSpPr txBox="1"/>
          <p:nvPr/>
        </p:nvSpPr>
        <p:spPr>
          <a:xfrm>
            <a:off x="93295" y="2891247"/>
            <a:ext cx="11657427" cy="3785652"/>
          </a:xfrm>
          <a:prstGeom prst="rect">
            <a:avLst/>
          </a:prstGeom>
          <a:solidFill>
            <a:srgbClr val="002060"/>
          </a:solidFill>
        </p:spPr>
        <p:txBody>
          <a:bodyPr wrap="square" rtlCol="0">
            <a:spAutoFit/>
          </a:bodyPr>
          <a:lstStyle/>
          <a:p>
            <a:r>
              <a:rPr lang="en-US" sz="2400" b="1" dirty="0" smtClean="0"/>
              <a:t>Thurston's multi-factor theory of intelligence is based on the generalized concepts, formulas, and methods used by Spearman in his Two-factor Theory of intelligence. Turnstone used the new advanced technique Of factor analyses to Spearman’s factor analysis technique to understand the various factor related to human intelligence.</a:t>
            </a:r>
          </a:p>
          <a:p>
            <a:r>
              <a:rPr lang="en-US" sz="2400" b="1" dirty="0"/>
              <a:t> </a:t>
            </a:r>
            <a:r>
              <a:rPr lang="en-US" sz="2400" b="1" dirty="0" smtClean="0"/>
              <a:t>      He stated that every individual possesses different levels of these seven factors, and these levels do not depends on each other, and each of these abilities can be evaluated separately. He suggested focusing on the individual’s scores in various mental abilities instead of focusing only on the </a:t>
            </a:r>
          </a:p>
          <a:p>
            <a:r>
              <a:rPr lang="en-US" sz="2400" b="1" dirty="0" smtClean="0"/>
              <a:t>Intelligence quotient of the person.</a:t>
            </a:r>
            <a:endParaRPr lang="en-US" sz="2400" b="1" dirty="0"/>
          </a:p>
        </p:txBody>
      </p:sp>
    </p:spTree>
    <p:extLst>
      <p:ext uri="{BB962C8B-B14F-4D97-AF65-F5344CB8AC3E}">
        <p14:creationId xmlns:p14="http://schemas.microsoft.com/office/powerpoint/2010/main" val="344242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9863"/>
            <a:ext cx="9134232" cy="584775"/>
          </a:xfrm>
          <a:prstGeom prst="rect">
            <a:avLst/>
          </a:prstGeom>
          <a:noFill/>
        </p:spPr>
        <p:txBody>
          <a:bodyPr wrap="none" rtlCol="0">
            <a:spAutoFit/>
          </a:bodyPr>
          <a:lstStyle/>
          <a:p>
            <a:r>
              <a:rPr lang="en-US" sz="3200" b="1" u="sng" dirty="0" smtClean="0">
                <a:solidFill>
                  <a:srgbClr val="FFFF00"/>
                </a:solidFill>
              </a:rPr>
              <a:t>Thorndike’s Multifactor Theory of Intelligence:</a:t>
            </a:r>
          </a:p>
        </p:txBody>
      </p:sp>
      <p:sp>
        <p:nvSpPr>
          <p:cNvPr id="4" name="TextBox 3"/>
          <p:cNvSpPr txBox="1"/>
          <p:nvPr/>
        </p:nvSpPr>
        <p:spPr>
          <a:xfrm>
            <a:off x="106019" y="704638"/>
            <a:ext cx="11704438" cy="4154984"/>
          </a:xfrm>
          <a:prstGeom prst="rect">
            <a:avLst/>
          </a:prstGeom>
          <a:noFill/>
        </p:spPr>
        <p:txBody>
          <a:bodyPr wrap="square" rtlCol="0">
            <a:spAutoFit/>
          </a:bodyPr>
          <a:lstStyle/>
          <a:p>
            <a:r>
              <a:rPr lang="en-US" sz="2400" b="1" dirty="0"/>
              <a:t>Proposed by EL Thorndike. According to Thorndike, intelligence is not a single factor like general intelligence rather it is a combination of multiple factors. These factors include: (a) Abstract intelligence, (b) Concrete (technical) intelligence, (c) Social intelligence, etc</a:t>
            </a:r>
            <a:r>
              <a:rPr lang="en-US" sz="2400" b="1" dirty="0" smtClean="0"/>
              <a:t>.</a:t>
            </a:r>
          </a:p>
          <a:p>
            <a:r>
              <a:rPr lang="en-US" sz="2400" b="1" dirty="0"/>
              <a:t> </a:t>
            </a:r>
            <a:r>
              <a:rPr lang="en-US" sz="2400" b="1" dirty="0" smtClean="0"/>
              <a:t>                 According to Thorndike, the common element does not exist in the </a:t>
            </a:r>
          </a:p>
          <a:p>
            <a:r>
              <a:rPr lang="en-US" sz="2400" b="1" dirty="0" smtClean="0"/>
              <a:t>Individual but in the nature of the tasks themselves.</a:t>
            </a:r>
          </a:p>
          <a:p>
            <a:r>
              <a:rPr lang="en-US" sz="2400" b="1" dirty="0"/>
              <a:t> </a:t>
            </a:r>
            <a:r>
              <a:rPr lang="en-US" sz="2400" b="1" dirty="0" smtClean="0"/>
              <a:t>  Level of difficulty they can manage. They also differ in the range or number of tasks they can or cannot perform. Thorndike believed intelligence was like</a:t>
            </a:r>
          </a:p>
          <a:p>
            <a:r>
              <a:rPr lang="en-US" sz="2400" b="1" dirty="0" smtClean="0"/>
              <a:t>A series of skills or talents. It is several or many tasks that might call for the same kind of ability. According to him, the correlations between various tests</a:t>
            </a:r>
          </a:p>
          <a:p>
            <a:r>
              <a:rPr lang="en-US" sz="2400" b="1" dirty="0" smtClean="0"/>
              <a:t>Are the result of the fact.</a:t>
            </a:r>
            <a:endParaRPr lang="en-US" sz="2400" b="1" dirty="0"/>
          </a:p>
        </p:txBody>
      </p:sp>
      <p:pic>
        <p:nvPicPr>
          <p:cNvPr id="5" name="Picture 4"/>
          <p:cNvPicPr>
            <a:picLocks noChangeAspect="1"/>
          </p:cNvPicPr>
          <p:nvPr/>
        </p:nvPicPr>
        <p:blipFill>
          <a:blip r:embed="rId2"/>
          <a:stretch>
            <a:fillRect/>
          </a:stretch>
        </p:blipFill>
        <p:spPr>
          <a:xfrm>
            <a:off x="4044398" y="4529997"/>
            <a:ext cx="4024084" cy="2122594"/>
          </a:xfrm>
          <a:prstGeom prst="rect">
            <a:avLst/>
          </a:prstGeom>
        </p:spPr>
      </p:pic>
    </p:spTree>
    <p:extLst>
      <p:ext uri="{BB962C8B-B14F-4D97-AF65-F5344CB8AC3E}">
        <p14:creationId xmlns:p14="http://schemas.microsoft.com/office/powerpoint/2010/main" val="1688623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286" y="198782"/>
            <a:ext cx="10251524" cy="584775"/>
          </a:xfrm>
          <a:prstGeom prst="rect">
            <a:avLst/>
          </a:prstGeom>
          <a:noFill/>
        </p:spPr>
        <p:txBody>
          <a:bodyPr wrap="none" rtlCol="0">
            <a:spAutoFit/>
          </a:bodyPr>
          <a:lstStyle/>
          <a:p>
            <a:r>
              <a:rPr lang="en-US" sz="3200" b="1" u="sng" dirty="0" smtClean="0"/>
              <a:t>Categories in Guilford’s Structure of Intellect theory</a:t>
            </a:r>
            <a:endParaRPr lang="en-US" sz="3200" b="1" u="sng" dirty="0"/>
          </a:p>
        </p:txBody>
      </p:sp>
      <p:sp>
        <p:nvSpPr>
          <p:cNvPr id="3" name="TextBox 2"/>
          <p:cNvSpPr txBox="1"/>
          <p:nvPr/>
        </p:nvSpPr>
        <p:spPr>
          <a:xfrm>
            <a:off x="18475" y="783557"/>
            <a:ext cx="12173525" cy="6001643"/>
          </a:xfrm>
          <a:prstGeom prst="rect">
            <a:avLst/>
          </a:prstGeom>
          <a:noFill/>
        </p:spPr>
        <p:txBody>
          <a:bodyPr wrap="none" rtlCol="0">
            <a:spAutoFit/>
          </a:bodyPr>
          <a:lstStyle/>
          <a:p>
            <a:r>
              <a:rPr lang="en-US" sz="2400" b="1" dirty="0" smtClean="0"/>
              <a:t>Guilford’s “Structure of Intellect” approach categorizes and organizes the </a:t>
            </a:r>
          </a:p>
          <a:p>
            <a:r>
              <a:rPr lang="en-US" sz="2400" b="1" dirty="0" smtClean="0"/>
              <a:t>varied talents into three Categories: content, product, and process, respectively.</a:t>
            </a:r>
          </a:p>
          <a:p>
            <a:r>
              <a:rPr lang="en-US" sz="2400" b="1" dirty="0" smtClean="0"/>
              <a:t>Each dimension is briefly described in the next section.</a:t>
            </a:r>
          </a:p>
          <a:p>
            <a:pPr marL="457200" indent="-457200">
              <a:buAutoNum type="arabicPeriod"/>
            </a:pPr>
            <a:r>
              <a:rPr lang="en-US" sz="2400" b="1" u="sng" dirty="0" smtClean="0">
                <a:solidFill>
                  <a:srgbClr val="FFFF00"/>
                </a:solidFill>
              </a:rPr>
              <a:t>Operations Dimension</a:t>
            </a:r>
          </a:p>
          <a:p>
            <a:r>
              <a:rPr lang="en-US" sz="2400" b="1" dirty="0"/>
              <a:t> </a:t>
            </a:r>
            <a:r>
              <a:rPr lang="en-US" sz="2400" b="1" dirty="0" smtClean="0"/>
              <a:t>    The structure of intellect consists of six operations or general intellectual </a:t>
            </a:r>
          </a:p>
          <a:p>
            <a:r>
              <a:rPr lang="en-US" sz="2400" b="1" dirty="0" smtClean="0"/>
              <a:t>Processes:</a:t>
            </a:r>
          </a:p>
          <a:p>
            <a:r>
              <a:rPr lang="en-US" sz="2400" b="1" dirty="0" smtClean="0"/>
              <a:t>2. </a:t>
            </a:r>
            <a:r>
              <a:rPr lang="en-US" sz="2400" b="1" u="sng" dirty="0" smtClean="0">
                <a:solidFill>
                  <a:srgbClr val="FFFF00"/>
                </a:solidFill>
              </a:rPr>
              <a:t>Cognition</a:t>
            </a:r>
          </a:p>
          <a:p>
            <a:r>
              <a:rPr lang="en-US" sz="2400" b="1" dirty="0"/>
              <a:t> </a:t>
            </a:r>
            <a:r>
              <a:rPr lang="en-US" sz="2400" b="1" dirty="0" smtClean="0"/>
              <a:t>    Cognition includes aspects like understanding, comprehending, discovering</a:t>
            </a:r>
          </a:p>
          <a:p>
            <a:r>
              <a:rPr lang="en-US" sz="2400" b="1" dirty="0"/>
              <a:t> </a:t>
            </a:r>
            <a:r>
              <a:rPr lang="en-US" sz="2400" b="1" dirty="0" smtClean="0"/>
              <a:t>    and becoming aware of the information.</a:t>
            </a:r>
          </a:p>
          <a:p>
            <a:r>
              <a:rPr lang="en-US" sz="2400" b="1" dirty="0" smtClean="0"/>
              <a:t>3. </a:t>
            </a:r>
            <a:r>
              <a:rPr lang="en-US" sz="2400" b="1" u="sng" dirty="0" smtClean="0">
                <a:solidFill>
                  <a:srgbClr val="FFFF00"/>
                </a:solidFill>
              </a:rPr>
              <a:t>Memory Recording</a:t>
            </a:r>
          </a:p>
          <a:p>
            <a:r>
              <a:rPr lang="en-US" sz="2400" b="1" dirty="0"/>
              <a:t> </a:t>
            </a:r>
            <a:r>
              <a:rPr lang="en-US" sz="2400" b="1" dirty="0" smtClean="0"/>
              <a:t>    Memory recording is the proficiency to integrate and encode information.</a:t>
            </a:r>
          </a:p>
          <a:p>
            <a:r>
              <a:rPr lang="en-US" sz="2400" b="1" dirty="0" smtClean="0"/>
              <a:t>4. </a:t>
            </a:r>
            <a:r>
              <a:rPr lang="en-US" sz="2400" b="1" u="sng" dirty="0" smtClean="0">
                <a:solidFill>
                  <a:srgbClr val="FFFF00"/>
                </a:solidFill>
              </a:rPr>
              <a:t>Memory Retention</a:t>
            </a:r>
          </a:p>
          <a:p>
            <a:r>
              <a:rPr lang="en-US" sz="2400" b="1" dirty="0"/>
              <a:t> </a:t>
            </a:r>
            <a:r>
              <a:rPr lang="en-US" sz="2400" b="1" dirty="0" smtClean="0"/>
              <a:t>   Memory retention is the ability to recollect facts or information.</a:t>
            </a:r>
          </a:p>
          <a:p>
            <a:r>
              <a:rPr lang="en-US" sz="2400" b="1" dirty="0" smtClean="0"/>
              <a:t>5. </a:t>
            </a:r>
            <a:r>
              <a:rPr lang="en-US" sz="2400" b="1" u="sng" dirty="0" smtClean="0">
                <a:solidFill>
                  <a:srgbClr val="FFFF00"/>
                </a:solidFill>
              </a:rPr>
              <a:t>Divergent Production</a:t>
            </a:r>
          </a:p>
          <a:p>
            <a:r>
              <a:rPr lang="en-US" sz="2400" b="1" dirty="0"/>
              <a:t> </a:t>
            </a:r>
            <a:r>
              <a:rPr lang="en-US" sz="2400" b="1" dirty="0" smtClean="0"/>
              <a:t>   Divergent production describe the ability to develop different ways to solve </a:t>
            </a:r>
          </a:p>
          <a:p>
            <a:r>
              <a:rPr lang="en-US" sz="2400" b="1" dirty="0"/>
              <a:t> </a:t>
            </a:r>
            <a:r>
              <a:rPr lang="en-US" sz="2400" b="1" dirty="0" smtClean="0"/>
              <a:t>   problems, it also refers to the ability to be creative.</a:t>
            </a:r>
          </a:p>
        </p:txBody>
      </p:sp>
    </p:spTree>
    <p:extLst>
      <p:ext uri="{BB962C8B-B14F-4D97-AF65-F5344CB8AC3E}">
        <p14:creationId xmlns:p14="http://schemas.microsoft.com/office/powerpoint/2010/main" val="254210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0087" y="318052"/>
            <a:ext cx="11316170" cy="3046988"/>
          </a:xfrm>
          <a:prstGeom prst="rect">
            <a:avLst/>
          </a:prstGeom>
          <a:noFill/>
        </p:spPr>
        <p:txBody>
          <a:bodyPr wrap="square" rtlCol="0">
            <a:spAutoFit/>
          </a:bodyPr>
          <a:lstStyle/>
          <a:p>
            <a:r>
              <a:rPr lang="en-US" sz="2400" b="1" dirty="0" smtClean="0"/>
              <a:t>6. </a:t>
            </a:r>
            <a:r>
              <a:rPr lang="en-US" sz="2400" b="1" u="sng" dirty="0" smtClean="0">
                <a:solidFill>
                  <a:srgbClr val="FFFF00"/>
                </a:solidFill>
              </a:rPr>
              <a:t>Convergent production</a:t>
            </a:r>
          </a:p>
          <a:p>
            <a:r>
              <a:rPr lang="en-US" sz="2400" b="1" dirty="0"/>
              <a:t> </a:t>
            </a:r>
            <a:r>
              <a:rPr lang="en-US" sz="2400" b="1" dirty="0" smtClean="0"/>
              <a:t>   Convergent production is the capacity to derive singular answers to    problems from a set of rules, It is also known as rule-following or problem-solving.</a:t>
            </a:r>
          </a:p>
          <a:p>
            <a:r>
              <a:rPr lang="en-US" sz="2400" b="1" dirty="0" smtClean="0"/>
              <a:t>7. </a:t>
            </a:r>
            <a:r>
              <a:rPr lang="en-US" sz="2400" b="1" u="sng" dirty="0" smtClean="0">
                <a:solidFill>
                  <a:srgbClr val="FFFF00"/>
                </a:solidFill>
              </a:rPr>
              <a:t>Evaluation</a:t>
            </a:r>
          </a:p>
          <a:p>
            <a:r>
              <a:rPr lang="en-US" sz="2400" b="1" dirty="0"/>
              <a:t> </a:t>
            </a:r>
            <a:r>
              <a:rPr lang="en-US" sz="2400" b="1" dirty="0" smtClean="0"/>
              <a:t>   Evaluation is the ability to determine whether a piece of particular              information is correct, reliable or trustworthy.</a:t>
            </a:r>
          </a:p>
          <a:p>
            <a:endParaRPr lang="en-US" sz="2400" b="1" dirty="0"/>
          </a:p>
        </p:txBody>
      </p:sp>
      <p:sp>
        <p:nvSpPr>
          <p:cNvPr id="4" name="TextBox 3"/>
          <p:cNvSpPr txBox="1"/>
          <p:nvPr/>
        </p:nvSpPr>
        <p:spPr>
          <a:xfrm>
            <a:off x="265043" y="2985437"/>
            <a:ext cx="6894836" cy="584775"/>
          </a:xfrm>
          <a:prstGeom prst="rect">
            <a:avLst/>
          </a:prstGeom>
          <a:noFill/>
        </p:spPr>
        <p:txBody>
          <a:bodyPr wrap="none" rtlCol="0">
            <a:spAutoFit/>
          </a:bodyPr>
          <a:lstStyle/>
          <a:p>
            <a:r>
              <a:rPr lang="en-US" sz="3200" b="1" u="sng" dirty="0" smtClean="0">
                <a:solidFill>
                  <a:srgbClr val="FFFF00"/>
                </a:solidFill>
              </a:rPr>
              <a:t>Gardner’s Multiple of Intelligence:</a:t>
            </a:r>
          </a:p>
        </p:txBody>
      </p:sp>
      <p:sp>
        <p:nvSpPr>
          <p:cNvPr id="5" name="TextBox 4"/>
          <p:cNvSpPr txBox="1"/>
          <p:nvPr/>
        </p:nvSpPr>
        <p:spPr>
          <a:xfrm>
            <a:off x="114918" y="3570212"/>
            <a:ext cx="11846257" cy="2585323"/>
          </a:xfrm>
          <a:prstGeom prst="rect">
            <a:avLst/>
          </a:prstGeom>
          <a:noFill/>
        </p:spPr>
        <p:txBody>
          <a:bodyPr wrap="square" rtlCol="0">
            <a:spAutoFit/>
          </a:bodyPr>
          <a:lstStyle/>
          <a:p>
            <a:r>
              <a:rPr lang="en-US" b="1" dirty="0" smtClean="0"/>
              <a:t>The human ability to solve problems or to make something that is valued in one or more cultures.</a:t>
            </a:r>
          </a:p>
          <a:p>
            <a:r>
              <a:rPr lang="en-US" b="1" dirty="0" smtClean="0"/>
              <a:t>The theory of multiple intelligence was first proposed by Howard Gardner in his 1983 book </a:t>
            </a:r>
          </a:p>
          <a:p>
            <a:r>
              <a:rPr lang="en-US" b="1" dirty="0" smtClean="0"/>
              <a:t>“Frames of Mind”, where he broadens the definition of intelligence and outlines several distinct types of intellectual competencies.</a:t>
            </a:r>
          </a:p>
          <a:p>
            <a:r>
              <a:rPr lang="en-US" b="1" dirty="0"/>
              <a:t> </a:t>
            </a:r>
            <a:r>
              <a:rPr lang="en-US" b="1" dirty="0" smtClean="0"/>
              <a:t>           Gardner defines intelligence as a “bio-psychological potential information that can be activated in a cultural setting to solve problems or create products that are of value in a culture”.</a:t>
            </a:r>
          </a:p>
          <a:p>
            <a:r>
              <a:rPr lang="en-US" b="1" dirty="0"/>
              <a:t> </a:t>
            </a:r>
            <a:r>
              <a:rPr lang="en-US" b="1" dirty="0" smtClean="0"/>
              <a:t>  Many of us are familiar with three broad categories in which people learn: visual learning, auditory learning, and kinesthetic learning. Beyond these three categories, many theories of and approaches toward human learning potential have been established.</a:t>
            </a:r>
            <a:endParaRPr lang="en-US" b="1" dirty="0"/>
          </a:p>
        </p:txBody>
      </p:sp>
    </p:spTree>
    <p:extLst>
      <p:ext uri="{BB962C8B-B14F-4D97-AF65-F5344CB8AC3E}">
        <p14:creationId xmlns:p14="http://schemas.microsoft.com/office/powerpoint/2010/main" val="1541579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16887" y="463870"/>
            <a:ext cx="2975113" cy="2975113"/>
          </a:xfrm>
          <a:prstGeom prst="rect">
            <a:avLst/>
          </a:prstGeom>
        </p:spPr>
      </p:pic>
      <p:sp>
        <p:nvSpPr>
          <p:cNvPr id="3" name="TextBox 2"/>
          <p:cNvSpPr txBox="1"/>
          <p:nvPr/>
        </p:nvSpPr>
        <p:spPr>
          <a:xfrm>
            <a:off x="0" y="145774"/>
            <a:ext cx="9289723" cy="3293209"/>
          </a:xfrm>
          <a:prstGeom prst="rect">
            <a:avLst/>
          </a:prstGeom>
          <a:noFill/>
        </p:spPr>
        <p:txBody>
          <a:bodyPr wrap="none" rtlCol="0">
            <a:spAutoFit/>
          </a:bodyPr>
          <a:lstStyle/>
          <a:p>
            <a:r>
              <a:rPr lang="en-US" sz="2400" b="1" u="sng" dirty="0" smtClean="0">
                <a:solidFill>
                  <a:schemeClr val="accent5">
                    <a:lumMod val="60000"/>
                    <a:lumOff val="40000"/>
                  </a:schemeClr>
                </a:solidFill>
              </a:rPr>
              <a:t>The theory of multiple intelligence is Howard Gardner’s </a:t>
            </a:r>
            <a:r>
              <a:rPr lang="en-US" sz="2400" b="1" u="sng" dirty="0" err="1" smtClean="0">
                <a:solidFill>
                  <a:schemeClr val="accent5">
                    <a:lumMod val="60000"/>
                    <a:lumOff val="40000"/>
                  </a:schemeClr>
                </a:solidFill>
              </a:rPr>
              <a:t>theor</a:t>
            </a:r>
            <a:endParaRPr lang="en-US" sz="2400" b="1" u="sng" dirty="0" smtClean="0">
              <a:solidFill>
                <a:schemeClr val="accent5">
                  <a:lumMod val="60000"/>
                  <a:lumOff val="40000"/>
                </a:schemeClr>
              </a:solidFill>
            </a:endParaRPr>
          </a:p>
          <a:p>
            <a:r>
              <a:rPr lang="en-US" sz="2400" b="1" u="sng" dirty="0" smtClean="0">
                <a:solidFill>
                  <a:schemeClr val="accent5">
                    <a:lumMod val="60000"/>
                    <a:lumOff val="40000"/>
                  </a:schemeClr>
                </a:solidFill>
              </a:rPr>
              <a:t> that proposes:</a:t>
            </a:r>
          </a:p>
          <a:p>
            <a:pPr marL="457200" indent="-457200">
              <a:buAutoNum type="arabicPeriod"/>
            </a:pPr>
            <a:r>
              <a:rPr lang="en-US" sz="2000" b="1" dirty="0" smtClean="0">
                <a:solidFill>
                  <a:srgbClr val="FFFF00"/>
                </a:solidFill>
              </a:rPr>
              <a:t>That people are not born with all of the intelligence they will</a:t>
            </a:r>
          </a:p>
          <a:p>
            <a:r>
              <a:rPr lang="en-US" sz="2000" b="1" dirty="0">
                <a:solidFill>
                  <a:srgbClr val="FFFF00"/>
                </a:solidFill>
              </a:rPr>
              <a:t> </a:t>
            </a:r>
            <a:r>
              <a:rPr lang="en-US" sz="2000" b="1" dirty="0" smtClean="0">
                <a:solidFill>
                  <a:srgbClr val="FFFF00"/>
                </a:solidFill>
              </a:rPr>
              <a:t>     ever have.</a:t>
            </a:r>
          </a:p>
          <a:p>
            <a:pPr marL="457200" indent="-457200">
              <a:buAutoNum type="arabicPeriod" startAt="2"/>
            </a:pPr>
            <a:r>
              <a:rPr lang="en-US" sz="2000" b="1" dirty="0" smtClean="0">
                <a:solidFill>
                  <a:srgbClr val="FFFF00"/>
                </a:solidFill>
              </a:rPr>
              <a:t>It says that intelligence can be learned throughout life.</a:t>
            </a:r>
          </a:p>
          <a:p>
            <a:pPr marL="457200" indent="-457200">
              <a:buAutoNum type="arabicPeriod" startAt="2"/>
            </a:pPr>
            <a:r>
              <a:rPr lang="en-US" sz="2000" b="1" dirty="0" smtClean="0">
                <a:solidFill>
                  <a:srgbClr val="FFFF00"/>
                </a:solidFill>
              </a:rPr>
              <a:t>Claims that everyone is intelligent in at least nine different ways and</a:t>
            </a:r>
          </a:p>
          <a:p>
            <a:r>
              <a:rPr lang="en-US" sz="2000" b="1" dirty="0">
                <a:solidFill>
                  <a:srgbClr val="FFFF00"/>
                </a:solidFill>
              </a:rPr>
              <a:t> </a:t>
            </a:r>
            <a:r>
              <a:rPr lang="en-US" sz="2000" b="1" dirty="0" smtClean="0">
                <a:solidFill>
                  <a:srgbClr val="FFFF00"/>
                </a:solidFill>
              </a:rPr>
              <a:t>     can develop each aspect of intelligence to an average level of </a:t>
            </a:r>
          </a:p>
          <a:p>
            <a:r>
              <a:rPr lang="en-US" sz="2000" b="1" dirty="0">
                <a:solidFill>
                  <a:srgbClr val="FFFF00"/>
                </a:solidFill>
              </a:rPr>
              <a:t> </a:t>
            </a:r>
            <a:r>
              <a:rPr lang="en-US" sz="2000" b="1" dirty="0" smtClean="0">
                <a:solidFill>
                  <a:srgbClr val="FFFF00"/>
                </a:solidFill>
              </a:rPr>
              <a:t>      competency.</a:t>
            </a:r>
          </a:p>
          <a:p>
            <a:pPr marL="457200" indent="-457200">
              <a:buAutoNum type="arabicPeriod" startAt="4"/>
            </a:pPr>
            <a:r>
              <a:rPr lang="en-US" sz="2000" b="1" dirty="0" smtClean="0">
                <a:solidFill>
                  <a:srgbClr val="FFFF00"/>
                </a:solidFill>
              </a:rPr>
              <a:t>Intelligence, as defined by Gardner, is the ability to solve problems or</a:t>
            </a:r>
          </a:p>
          <a:p>
            <a:r>
              <a:rPr lang="en-US" sz="2000" b="1" dirty="0">
                <a:solidFill>
                  <a:srgbClr val="FFFF00"/>
                </a:solidFill>
              </a:rPr>
              <a:t> </a:t>
            </a:r>
            <a:r>
              <a:rPr lang="en-US" sz="2000" b="1" dirty="0" smtClean="0">
                <a:solidFill>
                  <a:srgbClr val="FFFF00"/>
                </a:solidFill>
              </a:rPr>
              <a:t>     fashion products that are valuable in one or more cultural settings.</a:t>
            </a:r>
            <a:endParaRPr lang="en-US" sz="2000" b="1" dirty="0">
              <a:solidFill>
                <a:srgbClr val="FFFF00"/>
              </a:solidFill>
            </a:endParaRPr>
          </a:p>
        </p:txBody>
      </p:sp>
      <p:sp>
        <p:nvSpPr>
          <p:cNvPr id="5" name="TextBox 4"/>
          <p:cNvSpPr txBox="1"/>
          <p:nvPr/>
        </p:nvSpPr>
        <p:spPr>
          <a:xfrm>
            <a:off x="225287" y="3505290"/>
            <a:ext cx="6630341" cy="3170099"/>
          </a:xfrm>
          <a:prstGeom prst="rect">
            <a:avLst/>
          </a:prstGeom>
          <a:noFill/>
        </p:spPr>
        <p:txBody>
          <a:bodyPr wrap="none" rtlCol="0">
            <a:spAutoFit/>
          </a:bodyPr>
          <a:lstStyle/>
          <a:p>
            <a:r>
              <a:rPr lang="en-US" sz="2000" b="1" u="sng" dirty="0" smtClean="0"/>
              <a:t>The 9 intelligences included in Gardner’s theory are:</a:t>
            </a:r>
          </a:p>
          <a:p>
            <a:pPr marL="342900" indent="-342900">
              <a:buAutoNum type="arabicPeriod"/>
            </a:pPr>
            <a:r>
              <a:rPr lang="en-US" sz="2000" b="1" dirty="0" smtClean="0"/>
              <a:t>Verbal/Linguistic</a:t>
            </a:r>
          </a:p>
          <a:p>
            <a:pPr marL="342900" indent="-342900">
              <a:buAutoNum type="arabicPeriod"/>
            </a:pPr>
            <a:r>
              <a:rPr lang="en-US" sz="2000" b="1" dirty="0" smtClean="0"/>
              <a:t>Visual/Spatial</a:t>
            </a:r>
          </a:p>
          <a:p>
            <a:pPr marL="342900" indent="-342900">
              <a:buAutoNum type="arabicPeriod"/>
            </a:pPr>
            <a:r>
              <a:rPr lang="en-US" sz="2000" b="1" dirty="0" smtClean="0"/>
              <a:t>Interpersonal</a:t>
            </a:r>
          </a:p>
          <a:p>
            <a:pPr marL="342900" indent="-342900">
              <a:buAutoNum type="arabicPeriod"/>
            </a:pPr>
            <a:r>
              <a:rPr lang="en-US" sz="2000" b="1" dirty="0" smtClean="0"/>
              <a:t>Musical/Rhythmic</a:t>
            </a:r>
          </a:p>
          <a:p>
            <a:pPr marL="342900" indent="-342900">
              <a:buAutoNum type="arabicPeriod"/>
            </a:pPr>
            <a:r>
              <a:rPr lang="en-US" sz="2000" b="1" dirty="0" smtClean="0"/>
              <a:t>Logical/Mathematical</a:t>
            </a:r>
          </a:p>
          <a:p>
            <a:pPr marL="342900" indent="-342900">
              <a:buAutoNum type="arabicPeriod"/>
            </a:pPr>
            <a:r>
              <a:rPr lang="en-US" sz="2000" b="1" dirty="0" smtClean="0"/>
              <a:t>Intrapersonal</a:t>
            </a:r>
          </a:p>
          <a:p>
            <a:pPr marL="342900" indent="-342900">
              <a:buAutoNum type="arabicPeriod"/>
            </a:pPr>
            <a:r>
              <a:rPr lang="en-US" sz="2000" b="1" dirty="0" smtClean="0"/>
              <a:t>Bodily/Kinesthetic</a:t>
            </a:r>
          </a:p>
          <a:p>
            <a:pPr marL="342900" indent="-342900">
              <a:buAutoNum type="arabicPeriod"/>
            </a:pPr>
            <a:r>
              <a:rPr lang="en-US" sz="2000" b="1" dirty="0" smtClean="0"/>
              <a:t>Naturalist</a:t>
            </a:r>
          </a:p>
          <a:p>
            <a:pPr marL="342900" indent="-342900">
              <a:buAutoNum type="arabicPeriod"/>
            </a:pPr>
            <a:r>
              <a:rPr lang="en-US" sz="2000" b="1" dirty="0" smtClean="0"/>
              <a:t>Existentialist</a:t>
            </a:r>
            <a:endParaRPr lang="en-US" sz="2000" b="1" dirty="0"/>
          </a:p>
        </p:txBody>
      </p:sp>
    </p:spTree>
    <p:extLst>
      <p:ext uri="{BB962C8B-B14F-4D97-AF65-F5344CB8AC3E}">
        <p14:creationId xmlns:p14="http://schemas.microsoft.com/office/powerpoint/2010/main" val="1050481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730" y="104451"/>
            <a:ext cx="5359159" cy="584775"/>
          </a:xfrm>
          <a:prstGeom prst="rect">
            <a:avLst/>
          </a:prstGeom>
          <a:noFill/>
        </p:spPr>
        <p:txBody>
          <a:bodyPr wrap="none" rtlCol="0">
            <a:spAutoFit/>
          </a:bodyPr>
          <a:lstStyle/>
          <a:p>
            <a:r>
              <a:rPr lang="en-US" sz="3200" b="1" u="sng" dirty="0" smtClean="0">
                <a:solidFill>
                  <a:srgbClr val="FFFF00"/>
                </a:solidFill>
              </a:rPr>
              <a:t> Intelligence Quotient(IQ):</a:t>
            </a:r>
          </a:p>
        </p:txBody>
      </p:sp>
      <p:sp>
        <p:nvSpPr>
          <p:cNvPr id="3" name="TextBox 2"/>
          <p:cNvSpPr txBox="1"/>
          <p:nvPr/>
        </p:nvSpPr>
        <p:spPr>
          <a:xfrm>
            <a:off x="315147" y="689226"/>
            <a:ext cx="11523946" cy="6001643"/>
          </a:xfrm>
          <a:prstGeom prst="rect">
            <a:avLst/>
          </a:prstGeom>
          <a:solidFill>
            <a:schemeClr val="accent1">
              <a:lumMod val="50000"/>
            </a:schemeClr>
          </a:solidFill>
        </p:spPr>
        <p:txBody>
          <a:bodyPr wrap="square" rtlCol="0">
            <a:spAutoFit/>
          </a:bodyPr>
          <a:lstStyle/>
          <a:p>
            <a:r>
              <a:rPr lang="en-US" sz="2000" b="1" dirty="0" smtClean="0"/>
              <a:t> </a:t>
            </a:r>
            <a:r>
              <a:rPr lang="en-US" sz="2400" b="1" dirty="0"/>
              <a:t>intelligence quotient, is a measure of your ability to reason and solve problems. It reflects how well you did on a specific test compared to other people of your age group. A low IQ score is anything 70 and below. A low score and other indicators might suggest that a person has an intellectual disability</a:t>
            </a:r>
            <a:r>
              <a:rPr lang="en-US" sz="2400" b="1" dirty="0" smtClean="0"/>
              <a:t>.</a:t>
            </a:r>
          </a:p>
          <a:p>
            <a:r>
              <a:rPr lang="en-US" sz="2400" b="1" dirty="0"/>
              <a:t> </a:t>
            </a:r>
            <a:r>
              <a:rPr lang="en-US" sz="2400" b="1" dirty="0" smtClean="0"/>
              <a:t>  IQ is a type of standard score that indicates how far above, or how far below, his/her peer group an individual stands in mental ability. The peer group score is an IQ of 100, this is obtained by applying the same test to huge numbers of people from all socio-economic strata of society, and taking the average.</a:t>
            </a:r>
          </a:p>
          <a:p>
            <a:r>
              <a:rPr lang="en-US" sz="2400" b="1" dirty="0"/>
              <a:t> </a:t>
            </a:r>
            <a:r>
              <a:rPr lang="en-US" sz="2400" b="1" dirty="0" smtClean="0"/>
              <a:t>     The term IQ was coined in 1912 by the psychologist William Stern in relation to the German term Intelligenz quotient. At that time, IQ was represented as a ratio of mental age to chronological agex100.</a:t>
            </a:r>
          </a:p>
          <a:p>
            <a:r>
              <a:rPr lang="en-US" sz="2400" b="1" dirty="0"/>
              <a:t> </a:t>
            </a:r>
            <a:r>
              <a:rPr lang="en-US" sz="2400" b="1" dirty="0" smtClean="0"/>
              <a:t>             When current IQ tests were developed, the average score of the norming sample was defined as IQ 100, and standard deviation up or down was defined as, for example, 16 or 24 IQ points greater or less than 100. </a:t>
            </a:r>
            <a:endParaRPr lang="en-US" sz="2400" b="1" dirty="0"/>
          </a:p>
        </p:txBody>
      </p:sp>
    </p:spTree>
    <p:extLst>
      <p:ext uri="{BB962C8B-B14F-4D97-AF65-F5344CB8AC3E}">
        <p14:creationId xmlns:p14="http://schemas.microsoft.com/office/powerpoint/2010/main" val="240331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730" y="104451"/>
            <a:ext cx="5682966" cy="584775"/>
          </a:xfrm>
          <a:prstGeom prst="rect">
            <a:avLst/>
          </a:prstGeom>
          <a:noFill/>
        </p:spPr>
        <p:txBody>
          <a:bodyPr wrap="none" rtlCol="0">
            <a:spAutoFit/>
          </a:bodyPr>
          <a:lstStyle/>
          <a:p>
            <a:r>
              <a:rPr lang="en-US" sz="3200" b="1" u="sng" dirty="0" smtClean="0">
                <a:solidFill>
                  <a:srgbClr val="FFFF00"/>
                </a:solidFill>
              </a:rPr>
              <a:t> Assessment of Intelligence:</a:t>
            </a:r>
          </a:p>
        </p:txBody>
      </p:sp>
      <p:sp>
        <p:nvSpPr>
          <p:cNvPr id="3" name="TextBox 2"/>
          <p:cNvSpPr txBox="1"/>
          <p:nvPr/>
        </p:nvSpPr>
        <p:spPr>
          <a:xfrm>
            <a:off x="212943" y="689226"/>
            <a:ext cx="11736888" cy="5447645"/>
          </a:xfrm>
          <a:prstGeom prst="rect">
            <a:avLst/>
          </a:prstGeom>
          <a:noFill/>
        </p:spPr>
        <p:txBody>
          <a:bodyPr wrap="square" rtlCol="0">
            <a:spAutoFit/>
          </a:bodyPr>
          <a:lstStyle/>
          <a:p>
            <a:r>
              <a:rPr lang="en-US" sz="2000" b="1" dirty="0" smtClean="0"/>
              <a:t>Intelligence tests and other aptitude tests are designed to measure cognitive skills, abilities, and knowledge that are accumulated as the result of overall life experiences including those a school, home, work and all other settings. As a result, general intelligence tests are not linked to a specific academic curriculum or Knowledge domain and so are much broader in scope than achievement tests. General intelligence tests assess abilities such as problem-solving, abstract reasoning, and the ability to acquire knowledge.</a:t>
            </a:r>
          </a:p>
          <a:p>
            <a:r>
              <a:rPr lang="en-US" sz="2000" b="1" dirty="0"/>
              <a:t> </a:t>
            </a:r>
            <a:r>
              <a:rPr lang="en-US" sz="2000" b="1" dirty="0" smtClean="0"/>
              <a:t>      Intelligence is among the oldest and longest studied topics in all of psychology. The development of assessments to measure this concept is at the core of the development of</a:t>
            </a:r>
          </a:p>
          <a:p>
            <a:r>
              <a:rPr lang="en-US" sz="2000" b="1" dirty="0" smtClean="0"/>
              <a:t>Psychological science itself. This module introduces key historical figures, major theories of intelligence, and common assessment strategies related to intelligence. This module will also discuss controversies related to the study of group differences in intelligence.</a:t>
            </a:r>
          </a:p>
          <a:p>
            <a:endParaRPr lang="en-US" sz="2400" b="1" u="sng" dirty="0" smtClean="0"/>
          </a:p>
          <a:p>
            <a:r>
              <a:rPr lang="en-US" sz="2400" b="1" u="sng" dirty="0" smtClean="0"/>
              <a:t>Learning Objectives:</a:t>
            </a:r>
          </a:p>
          <a:p>
            <a:pPr marL="457200" indent="-457200">
              <a:buAutoNum type="arabicPeriod"/>
            </a:pPr>
            <a:r>
              <a:rPr lang="en-US" sz="2000" b="1" dirty="0" smtClean="0">
                <a:solidFill>
                  <a:schemeClr val="accent2"/>
                </a:solidFill>
              </a:rPr>
              <a:t>List at least two common strategies for measuring intelligence.</a:t>
            </a:r>
          </a:p>
          <a:p>
            <a:pPr marL="457200" indent="-457200">
              <a:buAutoNum type="arabicPeriod"/>
            </a:pPr>
            <a:r>
              <a:rPr lang="en-US" sz="2000" b="1" dirty="0" smtClean="0">
                <a:solidFill>
                  <a:schemeClr val="accent2"/>
                </a:solidFill>
              </a:rPr>
              <a:t>Name at least one-type of intelligence.</a:t>
            </a:r>
          </a:p>
          <a:p>
            <a:pPr marL="457200" indent="-457200">
              <a:buAutoNum type="arabicPeriod"/>
            </a:pPr>
            <a:r>
              <a:rPr lang="en-US" sz="2000" b="1" dirty="0" smtClean="0">
                <a:solidFill>
                  <a:schemeClr val="accent2"/>
                </a:solidFill>
              </a:rPr>
              <a:t>Define intelligence in simple terms.</a:t>
            </a:r>
          </a:p>
          <a:p>
            <a:pPr marL="457200" indent="-457200">
              <a:buAutoNum type="arabicPeriod"/>
            </a:pPr>
            <a:r>
              <a:rPr lang="en-US" sz="2000" b="1" dirty="0" smtClean="0">
                <a:solidFill>
                  <a:schemeClr val="accent2"/>
                </a:solidFill>
              </a:rPr>
              <a:t>Explain the controversy relating to differences in intelligence between groups.</a:t>
            </a:r>
            <a:endParaRPr lang="en-US" sz="2000" b="1" dirty="0">
              <a:solidFill>
                <a:schemeClr val="accent2"/>
              </a:solidFill>
            </a:endParaRPr>
          </a:p>
        </p:txBody>
      </p:sp>
    </p:spTree>
    <p:extLst>
      <p:ext uri="{BB962C8B-B14F-4D97-AF65-F5344CB8AC3E}">
        <p14:creationId xmlns:p14="http://schemas.microsoft.com/office/powerpoint/2010/main" val="3524000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730" y="104451"/>
            <a:ext cx="5189241" cy="584775"/>
          </a:xfrm>
          <a:prstGeom prst="rect">
            <a:avLst/>
          </a:prstGeom>
          <a:noFill/>
        </p:spPr>
        <p:txBody>
          <a:bodyPr wrap="none" rtlCol="0">
            <a:spAutoFit/>
          </a:bodyPr>
          <a:lstStyle/>
          <a:p>
            <a:r>
              <a:rPr lang="en-US" sz="3200" b="1" u="sng" dirty="0" smtClean="0">
                <a:solidFill>
                  <a:srgbClr val="FFFF00"/>
                </a:solidFill>
              </a:rPr>
              <a:t> Intelligence Assessment:</a:t>
            </a:r>
          </a:p>
        </p:txBody>
      </p:sp>
      <p:sp>
        <p:nvSpPr>
          <p:cNvPr id="3" name="TextBox 2"/>
          <p:cNvSpPr txBox="1"/>
          <p:nvPr/>
        </p:nvSpPr>
        <p:spPr>
          <a:xfrm>
            <a:off x="315147" y="964798"/>
            <a:ext cx="11461315" cy="4647426"/>
          </a:xfrm>
          <a:prstGeom prst="rect">
            <a:avLst/>
          </a:prstGeom>
          <a:solidFill>
            <a:schemeClr val="accent4">
              <a:lumMod val="50000"/>
            </a:schemeClr>
          </a:solidFill>
        </p:spPr>
        <p:txBody>
          <a:bodyPr wrap="square" rtlCol="0">
            <a:spAutoFit/>
          </a:bodyPr>
          <a:lstStyle/>
          <a:p>
            <a:r>
              <a:rPr lang="en-US" sz="2000" b="1" dirty="0"/>
              <a:t>The measurement of intelligence is typically done through intelligence tests, which are designed to assess an individual's cognitive abilities. These tests are often standardized, meaning they are administered, scored, and interpreted similarly for all test-takers</a:t>
            </a:r>
            <a:r>
              <a:rPr lang="en-US" sz="2000" b="1" dirty="0" smtClean="0"/>
              <a:t>.</a:t>
            </a:r>
          </a:p>
          <a:p>
            <a:r>
              <a:rPr lang="en-US" sz="2000" b="1" dirty="0"/>
              <a:t> </a:t>
            </a:r>
            <a:r>
              <a:rPr lang="en-US" sz="2000" b="1" dirty="0" smtClean="0"/>
              <a:t>        </a:t>
            </a:r>
            <a:r>
              <a:rPr lang="en-US" b="1" dirty="0"/>
              <a:t>A</a:t>
            </a:r>
            <a:r>
              <a:rPr lang="en-US" b="1" dirty="0" smtClean="0"/>
              <a:t>n </a:t>
            </a:r>
            <a:r>
              <a:rPr lang="en-US" b="1" dirty="0"/>
              <a:t>individually administered test used to determine a person's level of intelligence by measuring his or her ability to solve problems, form concepts, reason, acquire detail, and perform other intellectual tasks</a:t>
            </a:r>
            <a:r>
              <a:rPr lang="en-US" b="1" dirty="0" smtClean="0"/>
              <a:t>.</a:t>
            </a:r>
          </a:p>
          <a:p>
            <a:r>
              <a:rPr lang="en-US" sz="2000" b="1" dirty="0"/>
              <a:t> </a:t>
            </a:r>
            <a:r>
              <a:rPr lang="en-US" sz="2000" b="1" dirty="0" smtClean="0"/>
              <a:t>   An early scholar of intelligence, Charles Spearman, proposed the idea that intelligence was one thing, a “general factor” sometimes known as simply “g”. He based this conclusion on the observation that people who perform well in one intellectual area such as verbal ability also tend to perform well in other areas such as logic and reasoning.</a:t>
            </a:r>
          </a:p>
          <a:p>
            <a:r>
              <a:rPr lang="en-US" sz="2000" b="1" dirty="0"/>
              <a:t> </a:t>
            </a:r>
            <a:r>
              <a:rPr lang="en-US" sz="2000" b="1" dirty="0" smtClean="0"/>
              <a:t>      Galton was particularly interested in intelligence, which he thought was heritable in much the same way that height and eye </a:t>
            </a:r>
            <a:r>
              <a:rPr lang="en-US" sz="2000" b="1" dirty="0" err="1" smtClean="0"/>
              <a:t>colour</a:t>
            </a:r>
            <a:r>
              <a:rPr lang="en-US" sz="2000" b="1" dirty="0" smtClean="0"/>
              <a:t> are. He conceived of several rudimentary methods for assessing whether his hypothesis was true. </a:t>
            </a:r>
          </a:p>
          <a:p>
            <a:r>
              <a:rPr lang="en-US" sz="2000" b="1" dirty="0"/>
              <a:t> </a:t>
            </a:r>
            <a:r>
              <a:rPr lang="en-US" sz="2000" b="1" dirty="0" smtClean="0"/>
              <a:t>               Although his methods were crude by modern standards, Galton established intelligence as a variable that could be measured.</a:t>
            </a:r>
            <a:endParaRPr lang="en-US" sz="2000" b="1" dirty="0"/>
          </a:p>
        </p:txBody>
      </p:sp>
    </p:spTree>
    <p:extLst>
      <p:ext uri="{BB962C8B-B14F-4D97-AF65-F5344CB8AC3E}">
        <p14:creationId xmlns:p14="http://schemas.microsoft.com/office/powerpoint/2010/main" val="3966129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730" y="104451"/>
            <a:ext cx="2311851" cy="584775"/>
          </a:xfrm>
          <a:prstGeom prst="rect">
            <a:avLst/>
          </a:prstGeom>
          <a:noFill/>
        </p:spPr>
        <p:txBody>
          <a:bodyPr wrap="none" rtlCol="0">
            <a:spAutoFit/>
          </a:bodyPr>
          <a:lstStyle/>
          <a:p>
            <a:r>
              <a:rPr lang="en-US" sz="3200" b="1" u="sng" dirty="0" smtClean="0">
                <a:solidFill>
                  <a:srgbClr val="FFFF00"/>
                </a:solidFill>
              </a:rPr>
              <a:t> Creativity:</a:t>
            </a:r>
          </a:p>
        </p:txBody>
      </p:sp>
      <p:sp>
        <p:nvSpPr>
          <p:cNvPr id="3" name="TextBox 2"/>
          <p:cNvSpPr txBox="1"/>
          <p:nvPr/>
        </p:nvSpPr>
        <p:spPr>
          <a:xfrm>
            <a:off x="114730" y="601544"/>
            <a:ext cx="11711835" cy="6370975"/>
          </a:xfrm>
          <a:prstGeom prst="rect">
            <a:avLst/>
          </a:prstGeom>
          <a:noFill/>
        </p:spPr>
        <p:txBody>
          <a:bodyPr wrap="square" rtlCol="0">
            <a:spAutoFit/>
          </a:bodyPr>
          <a:lstStyle/>
          <a:p>
            <a:r>
              <a:rPr lang="en-US" sz="2000" b="1" dirty="0" smtClean="0"/>
              <a:t>Creativity assessment is as old as the concept itself. Researchers from various cultures and disciplines attempted to define the concept of creativity and offer a valid way to assess it.</a:t>
            </a:r>
          </a:p>
          <a:p>
            <a:r>
              <a:rPr lang="en-US" sz="2000" b="1" dirty="0"/>
              <a:t> </a:t>
            </a:r>
            <a:r>
              <a:rPr lang="en-US" sz="2000" b="1" dirty="0" smtClean="0"/>
              <a:t>              Creativity is generally defined as the ability to produce work that is novel and appropriate. Researchers in the field attempted to measure creativity from different perspectives and tried to answer the question like “What are the mental processes involved in creative thought?, Which personality traits are associated with creativity?, How can a product can be judged to be creative? And, What are the external forces that affect creativity?”. The answers of these questions constitute the most commonly used creativity assessment instruments.</a:t>
            </a:r>
          </a:p>
          <a:p>
            <a:r>
              <a:rPr lang="en-US" sz="3200" b="1" u="sng" dirty="0" smtClean="0">
                <a:solidFill>
                  <a:schemeClr val="accent2"/>
                </a:solidFill>
              </a:rPr>
              <a:t>Introduction:</a:t>
            </a:r>
          </a:p>
          <a:p>
            <a:r>
              <a:rPr lang="en-US" sz="2000" b="1" dirty="0" smtClean="0"/>
              <a:t>Researchers from various cultures and disciplines attempted to define creativity and offer a valid way to assess it. As creativity is a multifaceted phenomenon, it is a complicated task to</a:t>
            </a:r>
          </a:p>
          <a:p>
            <a:r>
              <a:rPr lang="en-US" sz="2000" b="1" dirty="0" smtClean="0"/>
              <a:t>Define and operationalize it. The usefulness of higher order cognitive constructs is related to their definitions’ degree of clarity. Creativity has become one of the most popular skills that schools and organizations search for. As of now supporting creativity is the common goal of a kindergarten, a research institute or the biggest corporations in the world. The importance of creativity is anticipated to increase in the future due to various societal and economic trends as explained.</a:t>
            </a:r>
          </a:p>
          <a:p>
            <a:r>
              <a:rPr lang="en-US" dirty="0"/>
              <a:t> </a:t>
            </a:r>
            <a:r>
              <a:rPr lang="en-US" dirty="0" smtClean="0"/>
              <a:t>              </a:t>
            </a:r>
          </a:p>
          <a:p>
            <a:endParaRPr lang="en-US" dirty="0"/>
          </a:p>
        </p:txBody>
      </p:sp>
    </p:spTree>
    <p:extLst>
      <p:ext uri="{BB962C8B-B14F-4D97-AF65-F5344CB8AC3E}">
        <p14:creationId xmlns:p14="http://schemas.microsoft.com/office/powerpoint/2010/main" val="2350320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730" y="104451"/>
            <a:ext cx="6851556" cy="584775"/>
          </a:xfrm>
          <a:prstGeom prst="rect">
            <a:avLst/>
          </a:prstGeom>
          <a:noFill/>
        </p:spPr>
        <p:txBody>
          <a:bodyPr wrap="none" rtlCol="0">
            <a:spAutoFit/>
          </a:bodyPr>
          <a:lstStyle/>
          <a:p>
            <a:r>
              <a:rPr lang="en-US" sz="3200" b="1" u="sng" dirty="0" smtClean="0">
                <a:solidFill>
                  <a:srgbClr val="FFFF00"/>
                </a:solidFill>
              </a:rPr>
              <a:t> Concept, Factors and of Process:</a:t>
            </a:r>
          </a:p>
        </p:txBody>
      </p:sp>
      <p:sp>
        <p:nvSpPr>
          <p:cNvPr id="3" name="TextBox 2"/>
          <p:cNvSpPr txBox="1"/>
          <p:nvPr/>
        </p:nvSpPr>
        <p:spPr>
          <a:xfrm>
            <a:off x="300625" y="789140"/>
            <a:ext cx="3441968" cy="461665"/>
          </a:xfrm>
          <a:prstGeom prst="rect">
            <a:avLst/>
          </a:prstGeom>
          <a:noFill/>
        </p:spPr>
        <p:txBody>
          <a:bodyPr wrap="none" rtlCol="0">
            <a:spAutoFit/>
          </a:bodyPr>
          <a:lstStyle/>
          <a:p>
            <a:r>
              <a:rPr lang="en-US" sz="2400" b="1" u="sng" dirty="0" smtClean="0"/>
              <a:t>The Process of Factors</a:t>
            </a:r>
            <a:endParaRPr lang="en-US" sz="2400" b="1" u="sng" dirty="0"/>
          </a:p>
        </p:txBody>
      </p:sp>
      <p:sp>
        <p:nvSpPr>
          <p:cNvPr id="4" name="TextBox 3"/>
          <p:cNvSpPr txBox="1"/>
          <p:nvPr/>
        </p:nvSpPr>
        <p:spPr>
          <a:xfrm>
            <a:off x="212942" y="1350719"/>
            <a:ext cx="11749414" cy="2862322"/>
          </a:xfrm>
          <a:prstGeom prst="rect">
            <a:avLst/>
          </a:prstGeom>
          <a:solidFill>
            <a:srgbClr val="002060"/>
          </a:solidFill>
        </p:spPr>
        <p:txBody>
          <a:bodyPr wrap="square" rtlCol="0">
            <a:spAutoFit/>
          </a:bodyPr>
          <a:lstStyle/>
          <a:p>
            <a:r>
              <a:rPr lang="en-US" sz="2000" b="1" dirty="0" smtClean="0"/>
              <a:t>A process is more than the program code, which is sometimes known as the text section. It also includes the current activity as represented by the value of the program counter and the contents of the processor’s registers.</a:t>
            </a:r>
          </a:p>
          <a:p>
            <a:r>
              <a:rPr lang="en-US" sz="2000" b="1" dirty="0"/>
              <a:t> </a:t>
            </a:r>
            <a:r>
              <a:rPr lang="en-US" sz="2000" b="1" dirty="0" smtClean="0"/>
              <a:t>   A process generally also includes the process stack, which contains temporary data, and a data section, which contains global variables.</a:t>
            </a:r>
          </a:p>
          <a:p>
            <a:r>
              <a:rPr lang="en-US" sz="2000" b="1" dirty="0" smtClean="0"/>
              <a:t>A program becomes a process when an executable file is loaded into memory. Two common techniques for loading executable files are double-clicking an icon representing the executable file and entering the name of the executable file on the command line. It is also common to have a process that spawns many processes as it runs.</a:t>
            </a:r>
            <a:endParaRPr lang="en-US" sz="2000" b="1" dirty="0"/>
          </a:p>
        </p:txBody>
      </p:sp>
      <p:sp>
        <p:nvSpPr>
          <p:cNvPr id="5" name="TextBox 4"/>
          <p:cNvSpPr txBox="1"/>
          <p:nvPr/>
        </p:nvSpPr>
        <p:spPr>
          <a:xfrm>
            <a:off x="183533" y="4213041"/>
            <a:ext cx="2542684" cy="461665"/>
          </a:xfrm>
          <a:prstGeom prst="rect">
            <a:avLst/>
          </a:prstGeom>
          <a:noFill/>
        </p:spPr>
        <p:txBody>
          <a:bodyPr wrap="none" rtlCol="0">
            <a:spAutoFit/>
          </a:bodyPr>
          <a:lstStyle/>
          <a:p>
            <a:r>
              <a:rPr lang="en-US" sz="2400" b="1" u="sng" dirty="0" smtClean="0"/>
              <a:t>Genetic Factors</a:t>
            </a:r>
            <a:endParaRPr lang="en-US" sz="2400" b="1" u="sng" dirty="0"/>
          </a:p>
        </p:txBody>
      </p:sp>
      <p:sp>
        <p:nvSpPr>
          <p:cNvPr id="6" name="TextBox 5"/>
          <p:cNvSpPr txBox="1"/>
          <p:nvPr/>
        </p:nvSpPr>
        <p:spPr>
          <a:xfrm>
            <a:off x="212943" y="4774620"/>
            <a:ext cx="11749414" cy="1938992"/>
          </a:xfrm>
          <a:prstGeom prst="rect">
            <a:avLst/>
          </a:prstGeom>
          <a:solidFill>
            <a:schemeClr val="accent1">
              <a:lumMod val="50000"/>
            </a:schemeClr>
          </a:solidFill>
        </p:spPr>
        <p:txBody>
          <a:bodyPr wrap="square" rtlCol="0">
            <a:spAutoFit/>
          </a:bodyPr>
          <a:lstStyle/>
          <a:p>
            <a:r>
              <a:rPr lang="en-US" sz="2000" b="1" dirty="0" smtClean="0"/>
              <a:t>Our genes do influence intelligence and IQ. Different studies have placed the genetic component at different studies have placed the genetic component at different levels ranging from 30-80%, but it is agreed that the level of genetic influence increases with age, at least from childhood through to early adulthood. Studies also agree that the proportion of the variability of IQ between adult individuals that can be accounted for by genes is 60-80%. Autism is also correlated with brain size in ways that are likely controlled by genes, </a:t>
            </a:r>
          </a:p>
        </p:txBody>
      </p:sp>
    </p:spTree>
    <p:extLst>
      <p:ext uri="{BB962C8B-B14F-4D97-AF65-F5344CB8AC3E}">
        <p14:creationId xmlns:p14="http://schemas.microsoft.com/office/powerpoint/2010/main" val="4077626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34" y="413359"/>
            <a:ext cx="11923457" cy="4154984"/>
          </a:xfrm>
          <a:prstGeom prst="rect">
            <a:avLst/>
          </a:prstGeom>
          <a:solidFill>
            <a:schemeClr val="accent1">
              <a:lumMod val="50000"/>
            </a:schemeClr>
          </a:solidFill>
        </p:spPr>
        <p:txBody>
          <a:bodyPr wrap="none" rtlCol="0">
            <a:spAutoFit/>
          </a:bodyPr>
          <a:lstStyle/>
          <a:p>
            <a:r>
              <a:rPr lang="en-US" sz="2000" b="1" dirty="0" smtClean="0"/>
              <a:t>Although there are of course disturbed neuronal pathways in autism.</a:t>
            </a:r>
          </a:p>
          <a:p>
            <a:endParaRPr lang="en-US" sz="2000" b="1" dirty="0"/>
          </a:p>
          <a:p>
            <a:r>
              <a:rPr lang="en-US" sz="2400" b="1" u="sng" dirty="0" smtClean="0"/>
              <a:t>Environmental Factors:</a:t>
            </a:r>
          </a:p>
          <a:p>
            <a:r>
              <a:rPr lang="en-US" sz="2000" b="1" dirty="0" smtClean="0"/>
              <a:t>We may be genetically predisposed to a certain brain volume, structure and pathways —</a:t>
            </a:r>
          </a:p>
          <a:p>
            <a:r>
              <a:rPr lang="en-US" sz="2000" b="1" dirty="0" smtClean="0"/>
              <a:t>a certain level of intelligence set by our biology– but how much we achieve isn’t based in </a:t>
            </a:r>
          </a:p>
          <a:p>
            <a:r>
              <a:rPr lang="en-US" sz="2000" b="1" dirty="0" smtClean="0"/>
              <a:t>Biology alone. The type of life we lead also affects intelligence.</a:t>
            </a:r>
          </a:p>
          <a:p>
            <a:r>
              <a:rPr lang="en-US" sz="2000" b="1" dirty="0"/>
              <a:t> </a:t>
            </a:r>
            <a:r>
              <a:rPr lang="en-US" sz="2000" b="1" dirty="0" smtClean="0"/>
              <a:t>      Genetic effects cause bright children to seek out more stimulating environments that </a:t>
            </a:r>
          </a:p>
          <a:p>
            <a:r>
              <a:rPr lang="en-US" sz="2000" b="1" dirty="0" smtClean="0"/>
              <a:t>Further increase IQ. Programs aiming to increase IQ would be most likely to produce long-term</a:t>
            </a:r>
          </a:p>
          <a:p>
            <a:r>
              <a:rPr lang="en-US" sz="2000" b="1" dirty="0" smtClean="0"/>
              <a:t>IQ gains if they caused children to persist in seeking out cognitively demanding experiences.</a:t>
            </a:r>
          </a:p>
          <a:p>
            <a:r>
              <a:rPr lang="en-US" sz="2000" b="1" dirty="0" smtClean="0"/>
              <a:t>Several factors can lead to significant cognitive impairment, particularly if they occur during</a:t>
            </a:r>
          </a:p>
          <a:p>
            <a:r>
              <a:rPr lang="en-US" sz="2000" b="1" dirty="0" smtClean="0"/>
              <a:t>Pregnancy and childhood when the brain is growing and the blood brain barrier is less </a:t>
            </a:r>
          </a:p>
          <a:p>
            <a:r>
              <a:rPr lang="en-US" sz="2000" b="1" dirty="0" smtClean="0"/>
              <a:t>Effective. It includes pollutants, alcohol, smoking and drugs, head injuries and mental illnesses</a:t>
            </a:r>
          </a:p>
          <a:p>
            <a:r>
              <a:rPr lang="en-US" sz="2000" b="1" dirty="0" smtClean="0"/>
              <a:t>Can also cause cognitive impairment.</a:t>
            </a:r>
            <a:endParaRPr lang="en-US" sz="2000" b="1" dirty="0"/>
          </a:p>
        </p:txBody>
      </p:sp>
      <p:sp>
        <p:nvSpPr>
          <p:cNvPr id="3" name="TextBox 2"/>
          <p:cNvSpPr txBox="1"/>
          <p:nvPr/>
        </p:nvSpPr>
        <p:spPr>
          <a:xfrm>
            <a:off x="112734" y="4568343"/>
            <a:ext cx="6683240" cy="584775"/>
          </a:xfrm>
          <a:prstGeom prst="rect">
            <a:avLst/>
          </a:prstGeom>
          <a:noFill/>
        </p:spPr>
        <p:txBody>
          <a:bodyPr wrap="none" rtlCol="0">
            <a:spAutoFit/>
          </a:bodyPr>
          <a:lstStyle/>
          <a:p>
            <a:r>
              <a:rPr lang="en-US" sz="3200" b="1" u="sng" dirty="0" smtClean="0">
                <a:solidFill>
                  <a:srgbClr val="FFFF00"/>
                </a:solidFill>
              </a:rPr>
              <a:t>Strategies for fostering Creativity:</a:t>
            </a:r>
          </a:p>
        </p:txBody>
      </p:sp>
      <p:sp>
        <p:nvSpPr>
          <p:cNvPr id="4" name="TextBox 3"/>
          <p:cNvSpPr txBox="1"/>
          <p:nvPr/>
        </p:nvSpPr>
        <p:spPr>
          <a:xfrm>
            <a:off x="329852" y="5153118"/>
            <a:ext cx="11862148" cy="1292662"/>
          </a:xfrm>
          <a:prstGeom prst="rect">
            <a:avLst/>
          </a:prstGeom>
          <a:noFill/>
        </p:spPr>
        <p:txBody>
          <a:bodyPr wrap="square" rtlCol="0">
            <a:spAutoFit/>
          </a:bodyPr>
          <a:lstStyle/>
          <a:p>
            <a:r>
              <a:rPr lang="en-US" sz="2000" b="1" dirty="0" smtClean="0"/>
              <a:t>Creativity is considered a skill that everyone is expected to possess, which leads to the question: is creativity innate or fostered? As children, we approach life with an untamed imagination, where “</a:t>
            </a:r>
            <a:r>
              <a:rPr lang="en-US" sz="2000" b="1" dirty="0" err="1" smtClean="0"/>
              <a:t>colouring</a:t>
            </a:r>
            <a:r>
              <a:rPr lang="en-US" sz="2000" b="1" dirty="0"/>
              <a:t> </a:t>
            </a:r>
            <a:r>
              <a:rPr lang="en-US" sz="2000" b="1" dirty="0" smtClean="0"/>
              <a:t>Within the lines “ is a mere suggestion.</a:t>
            </a:r>
          </a:p>
          <a:p>
            <a:endParaRPr lang="en-US" dirty="0"/>
          </a:p>
        </p:txBody>
      </p:sp>
    </p:spTree>
    <p:extLst>
      <p:ext uri="{BB962C8B-B14F-4D97-AF65-F5344CB8AC3E}">
        <p14:creationId xmlns:p14="http://schemas.microsoft.com/office/powerpoint/2010/main" val="1474534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365" y="212942"/>
            <a:ext cx="11799517" cy="4770537"/>
          </a:xfrm>
          <a:prstGeom prst="rect">
            <a:avLst/>
          </a:prstGeom>
          <a:noFill/>
        </p:spPr>
        <p:txBody>
          <a:bodyPr wrap="square" rtlCol="0">
            <a:spAutoFit/>
          </a:bodyPr>
          <a:lstStyle/>
          <a:p>
            <a:r>
              <a:rPr lang="en-US" sz="2000" b="1" dirty="0" smtClean="0"/>
              <a:t>Quickly, however, imagination becomes hindered by life’s rules and regulations. Therefore, it is </a:t>
            </a:r>
          </a:p>
          <a:p>
            <a:r>
              <a:rPr lang="en-US" sz="2000" b="1" dirty="0" smtClean="0"/>
              <a:t>Reasonable to assume that each individual is born with some level of creativity, and by nurturing and developing this attribute, it can resurface and grow.</a:t>
            </a:r>
          </a:p>
          <a:p>
            <a:r>
              <a:rPr lang="en-US" sz="2000" b="1" dirty="0"/>
              <a:t> </a:t>
            </a:r>
            <a:r>
              <a:rPr lang="en-US" sz="2000" b="1" dirty="0" smtClean="0"/>
              <a:t>                   Each element of the framework interacts with and affects another element. In sum,</a:t>
            </a:r>
          </a:p>
          <a:p>
            <a:r>
              <a:rPr lang="en-US" sz="2000" b="1" dirty="0" smtClean="0"/>
              <a:t>The four Ps refer to creativity as a process that is influenced by personal and press creativity to generate creativity to generate creative output.</a:t>
            </a:r>
          </a:p>
          <a:p>
            <a:r>
              <a:rPr lang="en-US" sz="2000" b="1" dirty="0"/>
              <a:t> </a:t>
            </a:r>
            <a:r>
              <a:rPr lang="en-US" sz="2000" b="1" dirty="0" smtClean="0"/>
              <a:t>       Although there are four components of the framework, this article will focus on the </a:t>
            </a:r>
          </a:p>
          <a:p>
            <a:r>
              <a:rPr lang="en-US" sz="2000" b="1" dirty="0" smtClean="0"/>
              <a:t>Components that can be learned: process and press. We will introduce strategies to improve the creative process and creative press. To demonstrate the implementation of these strategies, we will include examples from the Michigan Center for Hand Outcomes and Innovation Research group, the research arm of Michigan Medicine’s Comprehensive Hand</a:t>
            </a:r>
          </a:p>
          <a:p>
            <a:r>
              <a:rPr lang="en-US" sz="2000" b="1" dirty="0" smtClean="0"/>
              <a:t>Center. This group is made up of a variety of individuals, from undergraduates to senior surgeons, and is a good candidate to illustrate how strategies for increasing creativity can be</a:t>
            </a:r>
          </a:p>
          <a:p>
            <a:r>
              <a:rPr lang="en-US" sz="2000" b="1" dirty="0" smtClean="0"/>
              <a:t>Applied across different training levels.</a:t>
            </a:r>
          </a:p>
          <a:p>
            <a:r>
              <a:rPr lang="en-US" sz="2000" b="1" dirty="0"/>
              <a:t> </a:t>
            </a:r>
            <a:r>
              <a:rPr lang="en-US" sz="2000" b="1" dirty="0" smtClean="0"/>
              <a:t>        </a:t>
            </a:r>
            <a:r>
              <a:rPr lang="en-US" sz="2400" b="1" u="sng" dirty="0" smtClean="0">
                <a:solidFill>
                  <a:srgbClr val="FFFF00"/>
                </a:solidFill>
              </a:rPr>
              <a:t>Strategies for Fostering Creativity:</a:t>
            </a:r>
            <a:endParaRPr lang="en-US" sz="2400" b="1" u="sng" dirty="0">
              <a:solidFill>
                <a:srgbClr val="FFFF00"/>
              </a:solidFill>
            </a:endParaRPr>
          </a:p>
        </p:txBody>
      </p:sp>
      <p:sp>
        <p:nvSpPr>
          <p:cNvPr id="3" name="TextBox 2"/>
          <p:cNvSpPr txBox="1"/>
          <p:nvPr/>
        </p:nvSpPr>
        <p:spPr>
          <a:xfrm>
            <a:off x="175365" y="5085567"/>
            <a:ext cx="11799517" cy="1015663"/>
          </a:xfrm>
          <a:prstGeom prst="rect">
            <a:avLst/>
          </a:prstGeom>
          <a:solidFill>
            <a:srgbClr val="002060"/>
          </a:solidFill>
        </p:spPr>
        <p:txBody>
          <a:bodyPr wrap="square" rtlCol="0">
            <a:spAutoFit/>
          </a:bodyPr>
          <a:lstStyle/>
          <a:p>
            <a:r>
              <a:rPr lang="en-US" sz="2000" b="1" dirty="0" smtClean="0"/>
              <a:t>Many strategies exist to foster creativity and fortunately, many of the strategies that will be presented here are already being applied unknowingly, but it is helpful to articulate what is being observed and Practiced.</a:t>
            </a:r>
            <a:endParaRPr lang="en-US" sz="2000" b="1" dirty="0"/>
          </a:p>
        </p:txBody>
      </p:sp>
    </p:spTree>
    <p:extLst>
      <p:ext uri="{BB962C8B-B14F-4D97-AF65-F5344CB8AC3E}">
        <p14:creationId xmlns:p14="http://schemas.microsoft.com/office/powerpoint/2010/main" val="4245223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9813" y="187890"/>
            <a:ext cx="3922869" cy="646331"/>
          </a:xfrm>
          <a:prstGeom prst="rect">
            <a:avLst/>
          </a:prstGeom>
          <a:solidFill>
            <a:srgbClr val="002060"/>
          </a:solidFill>
        </p:spPr>
        <p:txBody>
          <a:bodyPr wrap="none" rtlCol="0">
            <a:spAutoFit/>
          </a:bodyPr>
          <a:lstStyle/>
          <a:p>
            <a:r>
              <a:rPr lang="en-US" sz="3600" b="1" u="sng" dirty="0" smtClean="0"/>
              <a:t>Model Questions</a:t>
            </a:r>
            <a:endParaRPr lang="en-US" sz="3600" b="1" u="sng" dirty="0"/>
          </a:p>
        </p:txBody>
      </p:sp>
      <p:sp>
        <p:nvSpPr>
          <p:cNvPr id="3" name="TextBox 2"/>
          <p:cNvSpPr txBox="1"/>
          <p:nvPr/>
        </p:nvSpPr>
        <p:spPr>
          <a:xfrm>
            <a:off x="350729" y="1127342"/>
            <a:ext cx="9837950" cy="4154984"/>
          </a:xfrm>
          <a:prstGeom prst="rect">
            <a:avLst/>
          </a:prstGeom>
          <a:solidFill>
            <a:schemeClr val="accent1">
              <a:lumMod val="50000"/>
            </a:schemeClr>
          </a:solidFill>
        </p:spPr>
        <p:txBody>
          <a:bodyPr wrap="none" rtlCol="0">
            <a:spAutoFit/>
          </a:bodyPr>
          <a:lstStyle/>
          <a:p>
            <a:pPr marL="457200" indent="-457200">
              <a:buAutoNum type="arabicPeriod"/>
            </a:pPr>
            <a:r>
              <a:rPr lang="en-US" sz="2400" b="1" dirty="0" smtClean="0"/>
              <a:t>What is Meaning and Definition of Intelligence and write types</a:t>
            </a:r>
          </a:p>
          <a:p>
            <a:pPr marL="457200" indent="-457200">
              <a:buAutoNum type="arabicPeriod"/>
            </a:pPr>
            <a:r>
              <a:rPr lang="en-US" sz="2400" b="1" dirty="0" smtClean="0"/>
              <a:t>Describe the Theories of Intelligence?</a:t>
            </a:r>
          </a:p>
          <a:p>
            <a:pPr marL="457200" indent="-457200">
              <a:buAutoNum type="alphaLcParenR"/>
            </a:pPr>
            <a:r>
              <a:rPr lang="en-US" sz="2400" b="1" dirty="0" smtClean="0"/>
              <a:t>Two Factor Theory</a:t>
            </a:r>
          </a:p>
          <a:p>
            <a:pPr marL="457200" indent="-457200">
              <a:buAutoNum type="alphaLcParenR"/>
            </a:pPr>
            <a:r>
              <a:rPr lang="en-US" sz="2400" b="1" dirty="0" smtClean="0"/>
              <a:t>Thurston’s Group Factor</a:t>
            </a:r>
          </a:p>
          <a:p>
            <a:pPr marL="457200" indent="-457200">
              <a:buAutoNum type="alphaLcParenR"/>
            </a:pPr>
            <a:r>
              <a:rPr lang="en-US" sz="2400" b="1" dirty="0" smtClean="0"/>
              <a:t>Thorndike’s Multi factor</a:t>
            </a:r>
          </a:p>
          <a:p>
            <a:pPr marL="457200" indent="-457200">
              <a:buAutoNum type="alphaLcParenR"/>
            </a:pPr>
            <a:r>
              <a:rPr lang="en-US" sz="2400" b="1" dirty="0"/>
              <a:t>Q</a:t>
            </a:r>
            <a:r>
              <a:rPr lang="en-US" sz="2400" b="1" dirty="0" smtClean="0"/>
              <a:t>uilford Structure of Intellect</a:t>
            </a:r>
          </a:p>
          <a:p>
            <a:pPr marL="457200" indent="-457200">
              <a:buAutoNum type="alphaLcParenR"/>
            </a:pPr>
            <a:r>
              <a:rPr lang="en-US" sz="2400" b="1" dirty="0" smtClean="0"/>
              <a:t>Gardner’s Multiple Intelligence</a:t>
            </a:r>
          </a:p>
          <a:p>
            <a:r>
              <a:rPr lang="en-US" sz="2400" b="1" dirty="0" smtClean="0"/>
              <a:t>3. What are the intelligence Quotient?</a:t>
            </a:r>
          </a:p>
          <a:p>
            <a:r>
              <a:rPr lang="en-US" sz="2400" b="1" dirty="0" smtClean="0"/>
              <a:t>4. Write the Notes on Assessment of Intelligence?</a:t>
            </a:r>
          </a:p>
          <a:p>
            <a:r>
              <a:rPr lang="en-US" sz="2400" b="1" dirty="0" smtClean="0"/>
              <a:t>5. What is Concept of Creativity and Process of Creativity?</a:t>
            </a:r>
          </a:p>
          <a:p>
            <a:r>
              <a:rPr lang="en-US" sz="2400" b="1" dirty="0" smtClean="0"/>
              <a:t>6. How is Strategies for Fostering Creativity?</a:t>
            </a:r>
            <a:endParaRPr lang="en-US" sz="2400" b="1"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67" b="87667" l="23667" r="90167"/>
                    </a14:imgEffect>
                  </a14:imgLayer>
                </a14:imgProps>
              </a:ext>
            </a:extLst>
          </a:blip>
          <a:srcRect l="23157" r="10295" b="10877"/>
          <a:stretch/>
        </p:blipFill>
        <p:spPr>
          <a:xfrm>
            <a:off x="8484296" y="4204832"/>
            <a:ext cx="3707704" cy="2546698"/>
          </a:xfrm>
          <a:prstGeom prst="rect">
            <a:avLst/>
          </a:prstGeom>
        </p:spPr>
      </p:pic>
    </p:spTree>
    <p:extLst>
      <p:ext uri="{BB962C8B-B14F-4D97-AF65-F5344CB8AC3E}">
        <p14:creationId xmlns:p14="http://schemas.microsoft.com/office/powerpoint/2010/main" val="780465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4179006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6329</TotalTime>
  <Words>4052</Words>
  <Application>Microsoft Office PowerPoint</Application>
  <PresentationFormat>Widescreen</PresentationFormat>
  <Paragraphs>270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-apple-system</vt:lpstr>
      <vt:lpstr>Arial</vt:lpstr>
      <vt:lpstr>Century Gothic</vt:lpstr>
      <vt:lpstr>Vapor Trail</vt:lpstr>
      <vt:lpstr>Intelligence and creativity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95</cp:revision>
  <dcterms:created xsi:type="dcterms:W3CDTF">2023-09-11T11:21:53Z</dcterms:created>
  <dcterms:modified xsi:type="dcterms:W3CDTF">2023-09-15T20:51:05Z</dcterms:modified>
</cp:coreProperties>
</file>