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4" d="100"/>
          <a:sy n="84" d="100"/>
        </p:scale>
        <p:origin x="216"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9/8/2023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9/8/2023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9/8/2023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9/8/2023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9/8/2023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9/8/2023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9/8/2023</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9/8/2023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9/8/2023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9/8/2023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9/8/2023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9/8/2023</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9929" y="1904998"/>
            <a:ext cx="6823741" cy="2268559"/>
          </a:xfrm>
        </p:spPr>
        <p:txBody>
          <a:bodyPr>
            <a:noAutofit/>
          </a:bodyPr>
          <a:lstStyle/>
          <a:p>
            <a:r>
              <a:rPr lang="en-US" sz="8000" b="1" dirty="0" smtClean="0"/>
              <a:t>MOTIVATION AND LEARNING</a:t>
            </a:r>
            <a:endParaRPr lang="en-US" sz="8000" b="1" dirty="0"/>
          </a:p>
        </p:txBody>
      </p:sp>
      <p:sp>
        <p:nvSpPr>
          <p:cNvPr id="3" name="Subtitle 2"/>
          <p:cNvSpPr>
            <a:spLocks noGrp="1"/>
          </p:cNvSpPr>
          <p:nvPr>
            <p:ph type="subTitle" idx="1"/>
          </p:nvPr>
        </p:nvSpPr>
        <p:spPr>
          <a:xfrm>
            <a:off x="2241467" y="572508"/>
            <a:ext cx="5357600" cy="1160213"/>
          </a:xfrm>
        </p:spPr>
        <p:txBody>
          <a:bodyPr>
            <a:normAutofit/>
          </a:bodyPr>
          <a:lstStyle/>
          <a:p>
            <a:r>
              <a:rPr lang="en-US" sz="4800" b="1" dirty="0" smtClean="0">
                <a:solidFill>
                  <a:srgbClr val="FFFF00"/>
                </a:solidFill>
              </a:rPr>
              <a:t>UNIT-III</a:t>
            </a:r>
            <a:endParaRPr lang="en-US" sz="4800" b="1" dirty="0">
              <a:solidFill>
                <a:srgbClr val="FFFF00"/>
              </a:solidFill>
            </a:endParaRPr>
          </a:p>
        </p:txBody>
      </p:sp>
      <p:pic>
        <p:nvPicPr>
          <p:cNvPr id="5" name="Picture 4"/>
          <p:cNvPicPr>
            <a:picLocks noChangeAspect="1"/>
          </p:cNvPicPr>
          <p:nvPr/>
        </p:nvPicPr>
        <p:blipFill>
          <a:blip r:embed="rId2"/>
          <a:stretch>
            <a:fillRect/>
          </a:stretch>
        </p:blipFill>
        <p:spPr>
          <a:xfrm>
            <a:off x="8958470" y="3942522"/>
            <a:ext cx="3233530" cy="2915478"/>
          </a:xfrm>
          <a:prstGeom prst="rect">
            <a:avLst/>
          </a:prstGeom>
        </p:spPr>
      </p:pic>
    </p:spTree>
    <p:extLst>
      <p:ext uri="{BB962C8B-B14F-4D97-AF65-F5344CB8AC3E}">
        <p14:creationId xmlns:p14="http://schemas.microsoft.com/office/powerpoint/2010/main" val="1606918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9726" y="424070"/>
            <a:ext cx="9675854" cy="5416868"/>
          </a:xfrm>
          <a:prstGeom prst="rect">
            <a:avLst/>
          </a:prstGeom>
          <a:noFill/>
        </p:spPr>
        <p:txBody>
          <a:bodyPr wrap="none" rtlCol="0">
            <a:spAutoFit/>
          </a:bodyPr>
          <a:lstStyle/>
          <a:p>
            <a:pPr marL="342900" indent="-342900">
              <a:buFont typeface="Arial" panose="020B0604020202020204" pitchFamily="34" charset="0"/>
              <a:buChar char="•"/>
            </a:pPr>
            <a:r>
              <a:rPr lang="en-US" sz="2400" b="1" dirty="0" smtClean="0"/>
              <a:t>Meaning of motivation</a:t>
            </a:r>
          </a:p>
          <a:p>
            <a:pPr marL="342900" indent="-342900">
              <a:buFont typeface="Arial" panose="020B0604020202020204" pitchFamily="34" charset="0"/>
              <a:buChar char="•"/>
            </a:pPr>
            <a:r>
              <a:rPr lang="en-US" sz="2400" b="1" dirty="0" smtClean="0"/>
              <a:t>Definition of motivation</a:t>
            </a:r>
          </a:p>
          <a:p>
            <a:pPr marL="342900" indent="-342900">
              <a:buFont typeface="Arial" panose="020B0604020202020204" pitchFamily="34" charset="0"/>
              <a:buChar char="•"/>
            </a:pPr>
            <a:r>
              <a:rPr lang="en-US" sz="2400" b="1" dirty="0" smtClean="0"/>
              <a:t>Maslow’s theory of motivation and its educational implications</a:t>
            </a:r>
          </a:p>
          <a:p>
            <a:pPr marL="342900" indent="-342900">
              <a:buFont typeface="Arial" panose="020B0604020202020204" pitchFamily="34" charset="0"/>
              <a:buChar char="•"/>
            </a:pPr>
            <a:r>
              <a:rPr lang="en-US" sz="2400" b="1" dirty="0" smtClean="0"/>
              <a:t>Level of Aspiration</a:t>
            </a:r>
          </a:p>
          <a:p>
            <a:pPr marL="342900" indent="-342900">
              <a:buFont typeface="Arial" panose="020B0604020202020204" pitchFamily="34" charset="0"/>
              <a:buChar char="•"/>
            </a:pPr>
            <a:r>
              <a:rPr lang="en-US" sz="2400" b="1" dirty="0" smtClean="0"/>
              <a:t>Learning</a:t>
            </a:r>
          </a:p>
          <a:p>
            <a:pPr marL="342900" indent="-342900">
              <a:buFont typeface="Arial" panose="020B0604020202020204" pitchFamily="34" charset="0"/>
              <a:buChar char="•"/>
            </a:pPr>
            <a:r>
              <a:rPr lang="en-US" sz="2400" b="1" dirty="0" smtClean="0"/>
              <a:t>Cognitive Theory-Jean Piajet</a:t>
            </a:r>
          </a:p>
          <a:p>
            <a:pPr marL="342900" indent="-342900">
              <a:buFont typeface="Arial" panose="020B0604020202020204" pitchFamily="34" charset="0"/>
              <a:buChar char="•"/>
            </a:pPr>
            <a:r>
              <a:rPr lang="en-US" sz="2400" b="1" dirty="0" err="1" smtClean="0"/>
              <a:t>Behaviourist</a:t>
            </a:r>
            <a:r>
              <a:rPr lang="en-US" sz="2400" b="1" dirty="0" smtClean="0"/>
              <a:t> Theory</a:t>
            </a:r>
          </a:p>
          <a:p>
            <a:pPr marL="342900" indent="-342900">
              <a:buFont typeface="Arial" panose="020B0604020202020204" pitchFamily="34" charset="0"/>
              <a:buChar char="•"/>
            </a:pPr>
            <a:r>
              <a:rPr lang="en-US" sz="2400" b="1" dirty="0" smtClean="0"/>
              <a:t>Ivan Pavlov and His Dogs</a:t>
            </a:r>
          </a:p>
          <a:p>
            <a:pPr marL="342900" indent="-342900">
              <a:buFont typeface="Arial" panose="020B0604020202020204" pitchFamily="34" charset="0"/>
              <a:buChar char="•"/>
            </a:pPr>
            <a:r>
              <a:rPr lang="en-US" sz="2400" b="1" dirty="0" smtClean="0"/>
              <a:t>Skinner’s Operant Conditioning and Thorndike Connectionism</a:t>
            </a:r>
          </a:p>
          <a:p>
            <a:pPr marL="342900" indent="-342900">
              <a:buFont typeface="Arial" panose="020B0604020202020204" pitchFamily="34" charset="0"/>
              <a:buChar char="•"/>
            </a:pPr>
            <a:r>
              <a:rPr lang="en-US" sz="2400" b="1" dirty="0" smtClean="0"/>
              <a:t>Constructivist theory-John Dewey</a:t>
            </a:r>
          </a:p>
          <a:p>
            <a:pPr marL="342900" indent="-342900">
              <a:buFont typeface="Arial" panose="020B0604020202020204" pitchFamily="34" charset="0"/>
              <a:buChar char="•"/>
            </a:pPr>
            <a:r>
              <a:rPr lang="en-US" sz="2400" b="1" dirty="0" smtClean="0"/>
              <a:t>Humanistic Theory</a:t>
            </a:r>
          </a:p>
          <a:p>
            <a:pPr marL="342900" indent="-342900">
              <a:buFont typeface="Arial" panose="020B0604020202020204" pitchFamily="34" charset="0"/>
              <a:buChar char="•"/>
            </a:pPr>
            <a:r>
              <a:rPr lang="en-US" sz="2400" b="1" dirty="0" smtClean="0"/>
              <a:t>Carl Rogers Humanistic Theory</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endParaRPr lang="en-US" sz="2000" b="1" dirty="0" smtClean="0">
              <a:solidFill>
                <a:schemeClr val="bg1"/>
              </a:solidFill>
            </a:endParaRPr>
          </a:p>
          <a:p>
            <a:endParaRPr lang="en-US"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3148" b="95370" l="2222" r="98056"/>
                    </a14:imgEffect>
                  </a14:imgLayer>
                </a14:imgProps>
              </a:ext>
            </a:extLst>
          </a:blip>
          <a:stretch>
            <a:fillRect/>
          </a:stretch>
        </p:blipFill>
        <p:spPr>
          <a:xfrm>
            <a:off x="8060635" y="4594819"/>
            <a:ext cx="3322983" cy="2492237"/>
          </a:xfrm>
          <a:prstGeom prst="rect">
            <a:avLst/>
          </a:prstGeom>
        </p:spPr>
      </p:pic>
    </p:spTree>
    <p:extLst>
      <p:ext uri="{BB962C8B-B14F-4D97-AF65-F5344CB8AC3E}">
        <p14:creationId xmlns:p14="http://schemas.microsoft.com/office/powerpoint/2010/main" val="1564579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0195" y="116821"/>
            <a:ext cx="5973110" cy="707886"/>
          </a:xfrm>
          <a:prstGeom prst="rect">
            <a:avLst/>
          </a:prstGeom>
        </p:spPr>
        <p:txBody>
          <a:bodyPr wrap="none">
            <a:spAutoFit/>
          </a:bodyPr>
          <a:lstStyle/>
          <a:p>
            <a:pPr marL="342900" indent="-342900">
              <a:buFont typeface="Arial" panose="020B0604020202020204" pitchFamily="34" charset="0"/>
              <a:buChar char="•"/>
            </a:pPr>
            <a:r>
              <a:rPr lang="en-US" sz="4000" b="1" u="sng" dirty="0"/>
              <a:t>Meaning of motivation</a:t>
            </a:r>
          </a:p>
        </p:txBody>
      </p:sp>
      <p:sp>
        <p:nvSpPr>
          <p:cNvPr id="3" name="TextBox 2"/>
          <p:cNvSpPr txBox="1"/>
          <p:nvPr/>
        </p:nvSpPr>
        <p:spPr>
          <a:xfrm>
            <a:off x="1007165" y="927652"/>
            <a:ext cx="10310192" cy="1323439"/>
          </a:xfrm>
          <a:prstGeom prst="rect">
            <a:avLst/>
          </a:prstGeom>
          <a:noFill/>
        </p:spPr>
        <p:txBody>
          <a:bodyPr wrap="square" rtlCol="0">
            <a:spAutoFit/>
          </a:bodyPr>
          <a:lstStyle/>
          <a:p>
            <a:r>
              <a:rPr lang="en-US" sz="2000" b="1" dirty="0" smtClean="0">
                <a:solidFill>
                  <a:srgbClr val="FFFF00"/>
                </a:solidFill>
              </a:rPr>
              <a:t>Motivation is an important factor which encourages persons to give their best performance and help in reaching enterprise goals. A strong positive motivation will enable the increased output of employees but a negative motivation will reduce their performance, A key element in personnel Management is motivation.</a:t>
            </a:r>
            <a:endParaRPr lang="en-US" sz="2000" b="1" dirty="0">
              <a:solidFill>
                <a:srgbClr val="FFFF00"/>
              </a:solidFill>
            </a:endParaRPr>
          </a:p>
        </p:txBody>
      </p:sp>
      <p:sp>
        <p:nvSpPr>
          <p:cNvPr id="4" name="Rectangle 3"/>
          <p:cNvSpPr/>
          <p:nvPr/>
        </p:nvSpPr>
        <p:spPr>
          <a:xfrm>
            <a:off x="630195" y="2251091"/>
            <a:ext cx="5686172" cy="646331"/>
          </a:xfrm>
          <a:prstGeom prst="rect">
            <a:avLst/>
          </a:prstGeom>
        </p:spPr>
        <p:txBody>
          <a:bodyPr wrap="none">
            <a:spAutoFit/>
          </a:bodyPr>
          <a:lstStyle/>
          <a:p>
            <a:pPr marL="342900" indent="-342900">
              <a:buFont typeface="Arial" panose="020B0604020202020204" pitchFamily="34" charset="0"/>
              <a:buChar char="•"/>
            </a:pPr>
            <a:r>
              <a:rPr lang="en-US" sz="3600" b="1" u="sng" dirty="0"/>
              <a:t>Definition of motivation</a:t>
            </a:r>
          </a:p>
        </p:txBody>
      </p:sp>
      <p:sp>
        <p:nvSpPr>
          <p:cNvPr id="5" name="TextBox 4"/>
          <p:cNvSpPr txBox="1"/>
          <p:nvPr/>
        </p:nvSpPr>
        <p:spPr>
          <a:xfrm>
            <a:off x="1007165" y="2912810"/>
            <a:ext cx="10310192" cy="1323439"/>
          </a:xfrm>
          <a:prstGeom prst="rect">
            <a:avLst/>
          </a:prstGeom>
          <a:noFill/>
        </p:spPr>
        <p:txBody>
          <a:bodyPr wrap="square" rtlCol="0">
            <a:spAutoFit/>
          </a:bodyPr>
          <a:lstStyle/>
          <a:p>
            <a:r>
              <a:rPr lang="en-US" sz="2000" b="1" dirty="0" smtClean="0">
                <a:solidFill>
                  <a:srgbClr val="FFFF00"/>
                </a:solidFill>
              </a:rPr>
              <a:t>Motivation can be defined as stimulating, inspiring and inducing the employees to perform to their best capacity. Motivation is a psychological term which means it cannot be forced on employees. It comes automatically from inside the employees as it is the willingness to do the work.</a:t>
            </a:r>
            <a:endParaRPr lang="en-US" sz="2000" b="1" dirty="0">
              <a:solidFill>
                <a:srgbClr val="FFFF00"/>
              </a:solidFill>
            </a:endParaRPr>
          </a:p>
        </p:txBody>
      </p:sp>
      <p:sp>
        <p:nvSpPr>
          <p:cNvPr id="6" name="Rectangle 5"/>
          <p:cNvSpPr/>
          <p:nvPr/>
        </p:nvSpPr>
        <p:spPr>
          <a:xfrm>
            <a:off x="630195" y="4093910"/>
            <a:ext cx="10402956" cy="1077218"/>
          </a:xfrm>
          <a:prstGeom prst="rect">
            <a:avLst/>
          </a:prstGeom>
        </p:spPr>
        <p:txBody>
          <a:bodyPr wrap="square">
            <a:spAutoFit/>
          </a:bodyPr>
          <a:lstStyle/>
          <a:p>
            <a:pPr marL="342900" indent="-342900">
              <a:buFont typeface="Arial" panose="020B0604020202020204" pitchFamily="34" charset="0"/>
              <a:buChar char="•"/>
            </a:pPr>
            <a:r>
              <a:rPr lang="en-US" sz="3200" b="1" u="sng" dirty="0"/>
              <a:t>Maslow’s theory of motivation and its educational implications</a:t>
            </a:r>
          </a:p>
        </p:txBody>
      </p:sp>
      <p:sp>
        <p:nvSpPr>
          <p:cNvPr id="7" name="TextBox 6"/>
          <p:cNvSpPr txBox="1"/>
          <p:nvPr/>
        </p:nvSpPr>
        <p:spPr>
          <a:xfrm>
            <a:off x="1007165" y="5171128"/>
            <a:ext cx="10310192" cy="1323439"/>
          </a:xfrm>
          <a:prstGeom prst="rect">
            <a:avLst/>
          </a:prstGeom>
          <a:noFill/>
        </p:spPr>
        <p:txBody>
          <a:bodyPr wrap="square" rtlCol="0">
            <a:spAutoFit/>
          </a:bodyPr>
          <a:lstStyle/>
          <a:p>
            <a:r>
              <a:rPr lang="en-US" sz="2000" b="1" dirty="0" smtClean="0">
                <a:solidFill>
                  <a:srgbClr val="FFFF00"/>
                </a:solidFill>
              </a:rPr>
              <a:t>Abraham Maslow is well renowned for proposing the Hierarchy of Needs Theory in 1943. This theory Is a classical depiction of human motivation. This theory is based on the assumption that there is a hierarchy of five needs within each individual. The urgency of these needs varies. These five needs are as follows:</a:t>
            </a:r>
            <a:endParaRPr lang="en-US" sz="2000" b="1" dirty="0">
              <a:solidFill>
                <a:srgbClr val="FFFF00"/>
              </a:solidFill>
            </a:endParaRPr>
          </a:p>
        </p:txBody>
      </p:sp>
    </p:spTree>
    <p:extLst>
      <p:ext uri="{BB962C8B-B14F-4D97-AF65-F5344CB8AC3E}">
        <p14:creationId xmlns:p14="http://schemas.microsoft.com/office/powerpoint/2010/main" val="4089322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1478" y="471901"/>
            <a:ext cx="8547652" cy="6043457"/>
          </a:xfrm>
          <a:prstGeom prst="rect">
            <a:avLst/>
          </a:prstGeom>
        </p:spPr>
      </p:pic>
    </p:spTree>
    <p:extLst>
      <p:ext uri="{BB962C8B-B14F-4D97-AF65-F5344CB8AC3E}">
        <p14:creationId xmlns:p14="http://schemas.microsoft.com/office/powerpoint/2010/main" val="9429910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7896" y="318052"/>
            <a:ext cx="3103735" cy="400110"/>
          </a:xfrm>
          <a:prstGeom prst="rect">
            <a:avLst/>
          </a:prstGeom>
          <a:noFill/>
        </p:spPr>
        <p:txBody>
          <a:bodyPr wrap="none" rtlCol="0">
            <a:spAutoFit/>
          </a:bodyPr>
          <a:lstStyle/>
          <a:p>
            <a:r>
              <a:rPr lang="en-US" sz="2000" b="1" u="sng" dirty="0" smtClean="0">
                <a:solidFill>
                  <a:srgbClr val="FFFF00"/>
                </a:solidFill>
              </a:rPr>
              <a:t>1. Physiological Needs  </a:t>
            </a:r>
            <a:endParaRPr lang="en-US" sz="2000" b="1" u="sng" dirty="0">
              <a:solidFill>
                <a:srgbClr val="FFFF00"/>
              </a:solidFill>
            </a:endParaRPr>
          </a:p>
        </p:txBody>
      </p:sp>
      <p:sp>
        <p:nvSpPr>
          <p:cNvPr id="4" name="TextBox 3"/>
          <p:cNvSpPr txBox="1"/>
          <p:nvPr/>
        </p:nvSpPr>
        <p:spPr>
          <a:xfrm>
            <a:off x="1126435" y="980661"/>
            <a:ext cx="9660835" cy="5539978"/>
          </a:xfrm>
          <a:prstGeom prst="rect">
            <a:avLst/>
          </a:prstGeom>
          <a:noFill/>
        </p:spPr>
        <p:txBody>
          <a:bodyPr wrap="square" rtlCol="0">
            <a:spAutoFit/>
          </a:bodyPr>
          <a:lstStyle/>
          <a:p>
            <a:r>
              <a:rPr lang="en-US" b="1" dirty="0" smtClean="0"/>
              <a:t>These are the basic needs of air, water, food, clothing and shelter. In other words</a:t>
            </a:r>
          </a:p>
          <a:p>
            <a:r>
              <a:rPr lang="en-US" b="1" dirty="0" smtClean="0"/>
              <a:t>, physiological needs are the needs for basic amenities of life.</a:t>
            </a:r>
          </a:p>
          <a:p>
            <a:endParaRPr lang="en-US" sz="2000" u="sng" dirty="0" smtClean="0"/>
          </a:p>
          <a:p>
            <a:r>
              <a:rPr lang="en-US" sz="2000" b="1" u="sng" dirty="0" smtClean="0">
                <a:solidFill>
                  <a:srgbClr val="FFFF00"/>
                </a:solidFill>
              </a:rPr>
              <a:t>2 . Safety Needs </a:t>
            </a:r>
          </a:p>
          <a:p>
            <a:endParaRPr lang="en-US" sz="2000" u="sng" dirty="0" smtClean="0"/>
          </a:p>
          <a:p>
            <a:r>
              <a:rPr lang="en-US" b="1" dirty="0" smtClean="0"/>
              <a:t>Safety needs include physical, environmental and emotional safety and protection. For </a:t>
            </a:r>
          </a:p>
          <a:p>
            <a:r>
              <a:rPr lang="en-US" b="1" dirty="0" smtClean="0"/>
              <a:t>Instead- Job security, financial security, protection. For animals , family security, health </a:t>
            </a:r>
          </a:p>
          <a:p>
            <a:r>
              <a:rPr lang="en-US" b="1" dirty="0" smtClean="0"/>
              <a:t>Security  , etc.</a:t>
            </a:r>
          </a:p>
          <a:p>
            <a:endParaRPr lang="en-US" dirty="0"/>
          </a:p>
          <a:p>
            <a:r>
              <a:rPr lang="en-US" sz="2000" b="1" u="sng" dirty="0" smtClean="0">
                <a:solidFill>
                  <a:srgbClr val="FFFF00"/>
                </a:solidFill>
              </a:rPr>
              <a:t>3 . Social Needs </a:t>
            </a:r>
          </a:p>
          <a:p>
            <a:endParaRPr lang="en-US" b="1" dirty="0" smtClean="0"/>
          </a:p>
          <a:p>
            <a:r>
              <a:rPr lang="en-US" b="1" dirty="0" smtClean="0"/>
              <a:t>Social needs include the need for love, affection , care , belongingness , and friendship. </a:t>
            </a:r>
          </a:p>
          <a:p>
            <a:endParaRPr lang="en-US" dirty="0"/>
          </a:p>
          <a:p>
            <a:r>
              <a:rPr lang="en-US" sz="2000" b="1" u="sng" dirty="0" smtClean="0">
                <a:solidFill>
                  <a:srgbClr val="FFFF00"/>
                </a:solidFill>
              </a:rPr>
              <a:t>4 . Esteem Needs </a:t>
            </a:r>
          </a:p>
          <a:p>
            <a:endParaRPr lang="en-US" sz="2000" u="sng" dirty="0"/>
          </a:p>
          <a:p>
            <a:r>
              <a:rPr lang="en-US" b="1" dirty="0" smtClean="0"/>
              <a:t>Esteem needs are of two types: internal esteem needs ( self -  respect , confidence , </a:t>
            </a:r>
          </a:p>
          <a:p>
            <a:r>
              <a:rPr lang="en-US" b="1" dirty="0" smtClean="0"/>
              <a:t>Competence , achievement and freedom ) and external  esteem needs  (recognition , power ,Status attention and admiration ) .</a:t>
            </a:r>
          </a:p>
        </p:txBody>
      </p:sp>
    </p:spTree>
    <p:extLst>
      <p:ext uri="{BB962C8B-B14F-4D97-AF65-F5344CB8AC3E}">
        <p14:creationId xmlns:p14="http://schemas.microsoft.com/office/powerpoint/2010/main" val="15651696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32452" y="424070"/>
            <a:ext cx="9634331" cy="400110"/>
          </a:xfrm>
          <a:prstGeom prst="rect">
            <a:avLst/>
          </a:prstGeom>
          <a:noFill/>
        </p:spPr>
        <p:txBody>
          <a:bodyPr wrap="square" rtlCol="0">
            <a:spAutoFit/>
          </a:bodyPr>
          <a:lstStyle/>
          <a:p>
            <a:r>
              <a:rPr lang="en-US" sz="2000" b="1" u="sng" dirty="0" smtClean="0">
                <a:solidFill>
                  <a:srgbClr val="FFFF00"/>
                </a:solidFill>
              </a:rPr>
              <a:t>5 . Self – actualization Need  </a:t>
            </a:r>
            <a:endParaRPr lang="en-US" sz="2000" b="1" u="sng" dirty="0">
              <a:solidFill>
                <a:srgbClr val="FFFF00"/>
              </a:solidFill>
            </a:endParaRPr>
          </a:p>
        </p:txBody>
      </p:sp>
      <p:sp>
        <p:nvSpPr>
          <p:cNvPr id="5" name="TextBox 4"/>
          <p:cNvSpPr txBox="1"/>
          <p:nvPr/>
        </p:nvSpPr>
        <p:spPr>
          <a:xfrm>
            <a:off x="1033670" y="927652"/>
            <a:ext cx="9727095" cy="1200329"/>
          </a:xfrm>
          <a:prstGeom prst="rect">
            <a:avLst/>
          </a:prstGeom>
          <a:noFill/>
        </p:spPr>
        <p:txBody>
          <a:bodyPr wrap="square" rtlCol="0">
            <a:spAutoFit/>
          </a:bodyPr>
          <a:lstStyle/>
          <a:p>
            <a:r>
              <a:rPr lang="en-US" b="1" dirty="0" smtClean="0"/>
              <a:t>This include he urge to become what you are capable of becoming  / what you have the</a:t>
            </a:r>
          </a:p>
          <a:p>
            <a:r>
              <a:rPr lang="en-US" b="1" dirty="0" smtClean="0"/>
              <a:t>Potential to become . It includes the need for growth and self – contentment . It </a:t>
            </a:r>
            <a:r>
              <a:rPr lang="en-US" b="1" dirty="0"/>
              <a:t> </a:t>
            </a:r>
            <a:r>
              <a:rPr lang="en-US" b="1" dirty="0" smtClean="0"/>
              <a:t>also </a:t>
            </a:r>
          </a:p>
          <a:p>
            <a:r>
              <a:rPr lang="en-US" b="1" dirty="0" smtClean="0"/>
              <a:t>Includes desire for gaining more knowledge , social  -  service creativity and being aesthetic.</a:t>
            </a:r>
            <a:endParaRPr lang="en-US" b="1" dirty="0"/>
          </a:p>
        </p:txBody>
      </p:sp>
      <p:sp>
        <p:nvSpPr>
          <p:cNvPr id="7" name="TextBox 6"/>
          <p:cNvSpPr txBox="1"/>
          <p:nvPr/>
        </p:nvSpPr>
        <p:spPr>
          <a:xfrm>
            <a:off x="1033670" y="2157028"/>
            <a:ext cx="9528313" cy="400110"/>
          </a:xfrm>
          <a:prstGeom prst="rect">
            <a:avLst/>
          </a:prstGeom>
          <a:noFill/>
        </p:spPr>
        <p:txBody>
          <a:bodyPr wrap="square" rtlCol="0">
            <a:spAutoFit/>
          </a:bodyPr>
          <a:lstStyle/>
          <a:p>
            <a:r>
              <a:rPr lang="en-US" sz="2000" b="1" u="sng" dirty="0" smtClean="0">
                <a:solidFill>
                  <a:srgbClr val="FFFF00"/>
                </a:solidFill>
              </a:rPr>
              <a:t>Implications of Maslow’s Hierarchy of Needs theory for Managers  </a:t>
            </a:r>
            <a:endParaRPr lang="en-US" sz="2000" b="1" u="sng" dirty="0">
              <a:solidFill>
                <a:srgbClr val="FFFF00"/>
              </a:solidFill>
            </a:endParaRPr>
          </a:p>
        </p:txBody>
      </p:sp>
      <p:sp>
        <p:nvSpPr>
          <p:cNvPr id="8" name="TextBox 7"/>
          <p:cNvSpPr txBox="1"/>
          <p:nvPr/>
        </p:nvSpPr>
        <p:spPr>
          <a:xfrm>
            <a:off x="1033669" y="2586185"/>
            <a:ext cx="9528313" cy="3416320"/>
          </a:xfrm>
          <a:prstGeom prst="rect">
            <a:avLst/>
          </a:prstGeom>
          <a:solidFill>
            <a:srgbClr val="002060"/>
          </a:solidFill>
        </p:spPr>
        <p:txBody>
          <a:bodyPr wrap="square" rtlCol="0">
            <a:spAutoFit/>
          </a:bodyPr>
          <a:lstStyle/>
          <a:p>
            <a:r>
              <a:rPr lang="en-US" b="1" dirty="0" smtClean="0">
                <a:solidFill>
                  <a:srgbClr val="FFFF00"/>
                </a:solidFill>
              </a:rPr>
              <a:t>I </a:t>
            </a:r>
            <a:r>
              <a:rPr lang="en-US" b="1" dirty="0" smtClean="0"/>
              <a:t>. As far as the physiological needs are concerned the managers should give </a:t>
            </a:r>
          </a:p>
          <a:p>
            <a:r>
              <a:rPr lang="en-US" b="1" dirty="0" smtClean="0"/>
              <a:t>Employees appropriate salaries to purchase the basic necessities of life.</a:t>
            </a:r>
          </a:p>
          <a:p>
            <a:r>
              <a:rPr lang="en-US" b="1" dirty="0" smtClean="0">
                <a:solidFill>
                  <a:srgbClr val="FFFF00"/>
                </a:solidFill>
              </a:rPr>
              <a:t>II . </a:t>
            </a:r>
            <a:r>
              <a:rPr lang="en-US" b="1" dirty="0" smtClean="0"/>
              <a:t>As far as the safety needs are concerned, the managers should provide the</a:t>
            </a:r>
          </a:p>
          <a:p>
            <a:r>
              <a:rPr lang="en-US" b="1" dirty="0" smtClean="0"/>
              <a:t>Employees job security, safe and hygienic work environment, and retirement </a:t>
            </a:r>
          </a:p>
          <a:p>
            <a:r>
              <a:rPr lang="en-US" b="1" dirty="0" smtClean="0"/>
              <a:t>Benefits so as to retain them.</a:t>
            </a:r>
          </a:p>
          <a:p>
            <a:r>
              <a:rPr lang="en-US" b="1" dirty="0" smtClean="0">
                <a:solidFill>
                  <a:srgbClr val="FFFF00"/>
                </a:solidFill>
              </a:rPr>
              <a:t>III . </a:t>
            </a:r>
            <a:r>
              <a:rPr lang="en-US" b="1" dirty="0" smtClean="0"/>
              <a:t>As far as social needs are concerned, the management should encourage </a:t>
            </a:r>
          </a:p>
          <a:p>
            <a:r>
              <a:rPr lang="en-US" b="1" dirty="0" smtClean="0"/>
              <a:t>Teamwork and organize social events.</a:t>
            </a:r>
          </a:p>
          <a:p>
            <a:r>
              <a:rPr lang="en-US" b="1" dirty="0" smtClean="0">
                <a:solidFill>
                  <a:srgbClr val="FFFF00"/>
                </a:solidFill>
              </a:rPr>
              <a:t>IV. </a:t>
            </a:r>
            <a:r>
              <a:rPr lang="en-US" b="1" dirty="0" smtClean="0"/>
              <a:t>As far as esteem needs are concerned, the managers can appreciate and reward employees on accomplishing and exceeding their targets.</a:t>
            </a:r>
          </a:p>
          <a:p>
            <a:r>
              <a:rPr lang="en-US" sz="2000" b="1" dirty="0" smtClean="0">
                <a:solidFill>
                  <a:srgbClr val="FFFF00"/>
                </a:solidFill>
              </a:rPr>
              <a:t>v</a:t>
            </a:r>
            <a:r>
              <a:rPr lang="en-US" b="1" dirty="0" smtClean="0">
                <a:solidFill>
                  <a:srgbClr val="FFFF00"/>
                </a:solidFill>
              </a:rPr>
              <a:t>. </a:t>
            </a:r>
            <a:r>
              <a:rPr lang="en-US" b="1" dirty="0" smtClean="0"/>
              <a:t>As far as self-actualization needs are concerned, the managers can give the employees challenging jobs in which the employees’ skills and competencies are fully utilized.</a:t>
            </a:r>
          </a:p>
        </p:txBody>
      </p:sp>
    </p:spTree>
    <p:extLst>
      <p:ext uri="{BB962C8B-B14F-4D97-AF65-F5344CB8AC3E}">
        <p14:creationId xmlns:p14="http://schemas.microsoft.com/office/powerpoint/2010/main" val="5320837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6922" y="261967"/>
            <a:ext cx="9528313" cy="523220"/>
          </a:xfrm>
          <a:prstGeom prst="rect">
            <a:avLst/>
          </a:prstGeom>
          <a:noFill/>
        </p:spPr>
        <p:txBody>
          <a:bodyPr wrap="square" rtlCol="0">
            <a:spAutoFit/>
          </a:bodyPr>
          <a:lstStyle/>
          <a:p>
            <a:r>
              <a:rPr lang="en-US" sz="2800" b="1" u="sng" dirty="0" smtClean="0">
                <a:solidFill>
                  <a:srgbClr val="FFFF00"/>
                </a:solidFill>
              </a:rPr>
              <a:t>Limitations of Maslow’s Theory </a:t>
            </a:r>
            <a:endParaRPr lang="en-US" sz="2800" b="1" u="sng" dirty="0">
              <a:solidFill>
                <a:srgbClr val="FFFF00"/>
              </a:solidFill>
            </a:endParaRPr>
          </a:p>
        </p:txBody>
      </p:sp>
      <p:sp>
        <p:nvSpPr>
          <p:cNvPr id="3" name="TextBox 2"/>
          <p:cNvSpPr txBox="1"/>
          <p:nvPr/>
        </p:nvSpPr>
        <p:spPr>
          <a:xfrm>
            <a:off x="1046922" y="1046922"/>
            <a:ext cx="10243930" cy="1477328"/>
          </a:xfrm>
          <a:prstGeom prst="rect">
            <a:avLst/>
          </a:prstGeom>
          <a:solidFill>
            <a:srgbClr val="C00000"/>
          </a:solidFill>
        </p:spPr>
        <p:txBody>
          <a:bodyPr wrap="square" rtlCol="0">
            <a:spAutoFit/>
          </a:bodyPr>
          <a:lstStyle/>
          <a:p>
            <a:r>
              <a:rPr lang="en-US" b="1" dirty="0" err="1" smtClean="0"/>
              <a:t>i</a:t>
            </a:r>
            <a:r>
              <a:rPr lang="en-US" b="1" dirty="0" smtClean="0"/>
              <a:t>.  It is essential to note that not all employees are governed by same set of needs. Different </a:t>
            </a:r>
          </a:p>
          <a:p>
            <a:r>
              <a:rPr lang="en-US" b="1" dirty="0" smtClean="0"/>
              <a:t>Individuals may be driven by different needs at same point of time.</a:t>
            </a:r>
          </a:p>
          <a:p>
            <a:r>
              <a:rPr lang="en-US" b="1" dirty="0" smtClean="0"/>
              <a:t>ii. The theory is not empirically supported.</a:t>
            </a:r>
          </a:p>
          <a:p>
            <a:r>
              <a:rPr lang="en-US" b="1" dirty="0" smtClean="0"/>
              <a:t>iii. The theory is not applicable in case of starving artist as even if the artist’s basic needs are not Satisfied, he will still strive for recognition and achievement.</a:t>
            </a:r>
            <a:endParaRPr lang="en-US" b="1" dirty="0"/>
          </a:p>
        </p:txBody>
      </p:sp>
      <p:sp>
        <p:nvSpPr>
          <p:cNvPr id="4" name="Rectangle 3"/>
          <p:cNvSpPr/>
          <p:nvPr/>
        </p:nvSpPr>
        <p:spPr>
          <a:xfrm>
            <a:off x="682558" y="2524250"/>
            <a:ext cx="5128520" cy="707886"/>
          </a:xfrm>
          <a:prstGeom prst="rect">
            <a:avLst/>
          </a:prstGeom>
        </p:spPr>
        <p:txBody>
          <a:bodyPr wrap="none">
            <a:spAutoFit/>
          </a:bodyPr>
          <a:lstStyle/>
          <a:p>
            <a:pPr marL="342900" indent="-342900">
              <a:buFont typeface="Arial" panose="020B0604020202020204" pitchFamily="34" charset="0"/>
              <a:buChar char="•"/>
            </a:pPr>
            <a:r>
              <a:rPr lang="en-US" sz="4000" b="1" u="sng" dirty="0"/>
              <a:t>Level of Aspiration</a:t>
            </a:r>
          </a:p>
        </p:txBody>
      </p:sp>
      <p:sp>
        <p:nvSpPr>
          <p:cNvPr id="5" name="TextBox 4"/>
          <p:cNvSpPr txBox="1"/>
          <p:nvPr/>
        </p:nvSpPr>
        <p:spPr>
          <a:xfrm>
            <a:off x="1046922" y="3405809"/>
            <a:ext cx="10376452" cy="2862322"/>
          </a:xfrm>
          <a:prstGeom prst="rect">
            <a:avLst/>
          </a:prstGeom>
          <a:solidFill>
            <a:schemeClr val="tx2">
              <a:lumMod val="10000"/>
            </a:schemeClr>
          </a:solidFill>
        </p:spPr>
        <p:txBody>
          <a:bodyPr wrap="square" rtlCol="0">
            <a:spAutoFit/>
          </a:bodyPr>
          <a:lstStyle/>
          <a:p>
            <a:r>
              <a:rPr lang="en-US" b="1" dirty="0" smtClean="0"/>
              <a:t>Level of aspiration refers to where and how far individuals set their targets for achievement.</a:t>
            </a:r>
          </a:p>
          <a:p>
            <a:r>
              <a:rPr lang="en-US" b="1" dirty="0" smtClean="0"/>
              <a:t> It is a complex phenomenon and is determined largely by our past failures and </a:t>
            </a:r>
            <a:r>
              <a:rPr lang="en-US" b="1" dirty="0" smtClean="0"/>
              <a:t>success, </a:t>
            </a:r>
            <a:r>
              <a:rPr lang="en-US" b="1" dirty="0" smtClean="0"/>
              <a:t>perceptions about our own ability and some elements of involvement of our ego and self.</a:t>
            </a:r>
          </a:p>
          <a:p>
            <a:r>
              <a:rPr lang="en-US" b="1" dirty="0"/>
              <a:t> </a:t>
            </a:r>
            <a:r>
              <a:rPr lang="en-US" b="1" dirty="0" smtClean="0"/>
              <a:t>              </a:t>
            </a:r>
          </a:p>
          <a:p>
            <a:r>
              <a:rPr lang="en-US" b="1" dirty="0"/>
              <a:t> </a:t>
            </a:r>
            <a:r>
              <a:rPr lang="en-US" b="1" dirty="0" smtClean="0"/>
              <a:t>     In setting our level of aspiration whether it is high or low, what we attribute our failure or Success to become very important considerations. The failure or success may be attributed to ability effort, mood, luck, knowledge, unfairness, interest of others etc.</a:t>
            </a:r>
          </a:p>
          <a:p>
            <a:r>
              <a:rPr lang="en-US" b="1" dirty="0"/>
              <a:t> </a:t>
            </a:r>
            <a:r>
              <a:rPr lang="en-US" b="1" dirty="0" smtClean="0"/>
              <a:t>        </a:t>
            </a:r>
          </a:p>
          <a:p>
            <a:r>
              <a:rPr lang="en-US" b="1" dirty="0"/>
              <a:t> </a:t>
            </a:r>
            <a:r>
              <a:rPr lang="en-US" b="1" dirty="0" smtClean="0"/>
              <a:t>   The significant point is that how the individual analyses and explains his success or failure Will determine what targets he sets for </a:t>
            </a:r>
            <a:r>
              <a:rPr lang="en-US" b="1" dirty="0" smtClean="0"/>
              <a:t>him/ </a:t>
            </a:r>
            <a:r>
              <a:rPr lang="en-US" b="1" dirty="0" smtClean="0"/>
              <a:t>herself as future aspirations.</a:t>
            </a:r>
            <a:endParaRPr lang="en-US" b="1" dirty="0"/>
          </a:p>
        </p:txBody>
      </p:sp>
    </p:spTree>
    <p:extLst>
      <p:ext uri="{BB962C8B-B14F-4D97-AF65-F5344CB8AC3E}">
        <p14:creationId xmlns:p14="http://schemas.microsoft.com/office/powerpoint/2010/main" val="3027755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8221" y="116821"/>
            <a:ext cx="2260555" cy="584775"/>
          </a:xfrm>
          <a:prstGeom prst="rect">
            <a:avLst/>
          </a:prstGeom>
        </p:spPr>
        <p:txBody>
          <a:bodyPr wrap="none">
            <a:spAutoFit/>
          </a:bodyPr>
          <a:lstStyle/>
          <a:p>
            <a:pPr marL="342900" indent="-342900">
              <a:buFont typeface="Arial" panose="020B0604020202020204" pitchFamily="34" charset="0"/>
              <a:buChar char="•"/>
            </a:pPr>
            <a:r>
              <a:rPr lang="en-US" sz="3200" b="1" u="sng" dirty="0"/>
              <a:t>Learning</a:t>
            </a:r>
          </a:p>
        </p:txBody>
      </p:sp>
      <p:sp>
        <p:nvSpPr>
          <p:cNvPr id="3" name="TextBox 2"/>
          <p:cNvSpPr txBox="1"/>
          <p:nvPr/>
        </p:nvSpPr>
        <p:spPr>
          <a:xfrm>
            <a:off x="1033670" y="795130"/>
            <a:ext cx="10257182" cy="1631216"/>
          </a:xfrm>
          <a:prstGeom prst="rect">
            <a:avLst/>
          </a:prstGeom>
          <a:solidFill>
            <a:srgbClr val="00B050"/>
          </a:solidFill>
        </p:spPr>
        <p:txBody>
          <a:bodyPr wrap="square" rtlCol="0">
            <a:spAutoFit/>
          </a:bodyPr>
          <a:lstStyle/>
          <a:p>
            <a:r>
              <a:rPr lang="en-US" sz="2000" b="1" dirty="0" smtClean="0">
                <a:solidFill>
                  <a:srgbClr val="FFFF00"/>
                </a:solidFill>
              </a:rPr>
              <a:t>Theories of experiential learning assume that an adaptive process replicates success. In this article we outline the importance of studying an interaction between learning and aspiration levels and briefly examine the role of aspirations in risk taking and decision-making contexts, and the issue of historically and socially formed adaptive aspirations.</a:t>
            </a:r>
            <a:endParaRPr lang="en-US" sz="2000" b="1" dirty="0">
              <a:solidFill>
                <a:srgbClr val="FFFF00"/>
              </a:solidFill>
            </a:endParaRPr>
          </a:p>
        </p:txBody>
      </p:sp>
      <p:sp>
        <p:nvSpPr>
          <p:cNvPr id="4" name="TextBox 3"/>
          <p:cNvSpPr txBox="1"/>
          <p:nvPr/>
        </p:nvSpPr>
        <p:spPr>
          <a:xfrm>
            <a:off x="1030707" y="2519880"/>
            <a:ext cx="8092280" cy="830997"/>
          </a:xfrm>
          <a:prstGeom prst="rect">
            <a:avLst/>
          </a:prstGeom>
          <a:solidFill>
            <a:srgbClr val="0070C0"/>
          </a:solidFill>
        </p:spPr>
        <p:txBody>
          <a:bodyPr wrap="none" rtlCol="0">
            <a:spAutoFit/>
          </a:bodyPr>
          <a:lstStyle/>
          <a:p>
            <a:r>
              <a:rPr lang="en-US" sz="2400" b="1" u="sng" dirty="0" smtClean="0"/>
              <a:t>Theories of Learning and its Educational Implications </a:t>
            </a:r>
          </a:p>
          <a:p>
            <a:r>
              <a:rPr lang="en-US" sz="2400" b="1" u="sng" dirty="0" smtClean="0"/>
              <a:t>Learning Theories</a:t>
            </a:r>
            <a:endParaRPr lang="en-US" sz="2400" b="1" u="sng" dirty="0"/>
          </a:p>
        </p:txBody>
      </p:sp>
      <p:sp>
        <p:nvSpPr>
          <p:cNvPr id="5" name="TextBox 4"/>
          <p:cNvSpPr txBox="1"/>
          <p:nvPr/>
        </p:nvSpPr>
        <p:spPr>
          <a:xfrm>
            <a:off x="1030707" y="3564835"/>
            <a:ext cx="10352910" cy="2585323"/>
          </a:xfrm>
          <a:prstGeom prst="rect">
            <a:avLst/>
          </a:prstGeom>
          <a:solidFill>
            <a:srgbClr val="C00000"/>
          </a:solidFill>
        </p:spPr>
        <p:txBody>
          <a:bodyPr wrap="square" rtlCol="0">
            <a:spAutoFit/>
          </a:bodyPr>
          <a:lstStyle/>
          <a:p>
            <a:r>
              <a:rPr lang="en-US" b="1" dirty="0" smtClean="0"/>
              <a:t>Learning as a process focuses on what happens when the learning takes place. Explanations of what happens constitute learning theories. A learning theory is an attempt to describe how people and animals Learn, thereby helping us understands the inherently complex process of learning.</a:t>
            </a:r>
          </a:p>
          <a:p>
            <a:r>
              <a:rPr lang="en-US" b="1" dirty="0" smtClean="0"/>
              <a:t>Learning theories have two chief values according to Hill(2002). One is in providing us with vocabulary and a conceptual framework for interpreting the examples of learning that we observe. The other is in suggesting where to look for solutions to practical problems. The theories do not give us solutions but they do direct our attention to those variables that are crucial in finding solutions.</a:t>
            </a:r>
            <a:endParaRPr lang="en-US" b="1" dirty="0"/>
          </a:p>
        </p:txBody>
      </p:sp>
    </p:spTree>
    <p:extLst>
      <p:ext uri="{BB962C8B-B14F-4D97-AF65-F5344CB8AC3E}">
        <p14:creationId xmlns:p14="http://schemas.microsoft.com/office/powerpoint/2010/main" val="764907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185" y="143326"/>
            <a:ext cx="6152646" cy="584775"/>
          </a:xfrm>
          <a:prstGeom prst="rect">
            <a:avLst/>
          </a:prstGeom>
        </p:spPr>
        <p:txBody>
          <a:bodyPr wrap="none">
            <a:spAutoFit/>
          </a:bodyPr>
          <a:lstStyle/>
          <a:p>
            <a:pPr marL="342900" indent="-342900">
              <a:buFont typeface="Arial" panose="020B0604020202020204" pitchFamily="34" charset="0"/>
              <a:buChar char="•"/>
            </a:pPr>
            <a:r>
              <a:rPr lang="en-US" sz="3200" b="1" u="sng" dirty="0"/>
              <a:t>Cognitive Theory-Jean Piajet</a:t>
            </a:r>
          </a:p>
        </p:txBody>
      </p:sp>
      <p:sp>
        <p:nvSpPr>
          <p:cNvPr id="3" name="TextBox 2"/>
          <p:cNvSpPr txBox="1"/>
          <p:nvPr/>
        </p:nvSpPr>
        <p:spPr>
          <a:xfrm>
            <a:off x="1060173" y="834887"/>
            <a:ext cx="10137913" cy="2031325"/>
          </a:xfrm>
          <a:prstGeom prst="rect">
            <a:avLst/>
          </a:prstGeom>
          <a:solidFill>
            <a:srgbClr val="00B050"/>
          </a:solidFill>
        </p:spPr>
        <p:txBody>
          <a:bodyPr wrap="square" rtlCol="0">
            <a:spAutoFit/>
          </a:bodyPr>
          <a:lstStyle/>
          <a:p>
            <a:r>
              <a:rPr lang="en-US" b="1" dirty="0" smtClean="0"/>
              <a:t>Jean Piaget’s theory of cognitive development suggests that intelligence changes as children grow.</a:t>
            </a:r>
          </a:p>
          <a:p>
            <a:r>
              <a:rPr lang="en-US" b="1" dirty="0" smtClean="0"/>
              <a:t>A child’s cognitive development is not just about acquiring knowledge, the child has to develop or Construct a mental model of the world.</a:t>
            </a:r>
          </a:p>
          <a:p>
            <a:r>
              <a:rPr lang="en-US" b="1" dirty="0" smtClean="0"/>
              <a:t>Cognitive development occurs through the interaction of innate capacities and environmental events, and children pass through a series of stages. Piaget’s theory of cognitive development proposes 4 stages of development.</a:t>
            </a:r>
            <a:endParaRPr lang="en-US" b="1" dirty="0"/>
          </a:p>
        </p:txBody>
      </p:sp>
      <p:pic>
        <p:nvPicPr>
          <p:cNvPr id="4" name="Picture 3"/>
          <p:cNvPicPr>
            <a:picLocks noChangeAspect="1"/>
          </p:cNvPicPr>
          <p:nvPr/>
        </p:nvPicPr>
        <p:blipFill>
          <a:blip r:embed="rId2"/>
          <a:stretch>
            <a:fillRect/>
          </a:stretch>
        </p:blipFill>
        <p:spPr>
          <a:xfrm>
            <a:off x="3161886" y="2972998"/>
            <a:ext cx="5849592" cy="3069486"/>
          </a:xfrm>
          <a:prstGeom prst="rect">
            <a:avLst/>
          </a:prstGeom>
        </p:spPr>
      </p:pic>
    </p:spTree>
    <p:extLst>
      <p:ext uri="{BB962C8B-B14F-4D97-AF65-F5344CB8AC3E}">
        <p14:creationId xmlns:p14="http://schemas.microsoft.com/office/powerpoint/2010/main" val="4259037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uble Wave 3"/>
          <p:cNvSpPr/>
          <p:nvPr/>
        </p:nvSpPr>
        <p:spPr>
          <a:xfrm>
            <a:off x="839862" y="718765"/>
            <a:ext cx="10561983" cy="1617534"/>
          </a:xfrm>
          <a:prstGeom prst="doubleWav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642185" y="143326"/>
            <a:ext cx="6835526" cy="584775"/>
          </a:xfrm>
          <a:prstGeom prst="rect">
            <a:avLst/>
          </a:prstGeom>
        </p:spPr>
        <p:txBody>
          <a:bodyPr wrap="none">
            <a:spAutoFit/>
          </a:bodyPr>
          <a:lstStyle/>
          <a:p>
            <a:pPr marL="342900" indent="-342900">
              <a:buFont typeface="Arial" panose="020B0604020202020204" pitchFamily="34" charset="0"/>
              <a:buChar char="•"/>
            </a:pPr>
            <a:r>
              <a:rPr lang="en-US" sz="3200" b="1" u="sng" dirty="0" smtClean="0"/>
              <a:t>How Piajet developed the theory</a:t>
            </a:r>
            <a:endParaRPr lang="en-US" sz="3200" b="1" u="sng" dirty="0"/>
          </a:p>
        </p:txBody>
      </p:sp>
      <p:sp>
        <p:nvSpPr>
          <p:cNvPr id="3" name="TextBox 2"/>
          <p:cNvSpPr txBox="1"/>
          <p:nvPr/>
        </p:nvSpPr>
        <p:spPr>
          <a:xfrm>
            <a:off x="940904" y="940904"/>
            <a:ext cx="10460941" cy="1200329"/>
          </a:xfrm>
          <a:prstGeom prst="rect">
            <a:avLst/>
          </a:prstGeom>
          <a:solidFill>
            <a:schemeClr val="accent1">
              <a:lumMod val="75000"/>
            </a:schemeClr>
          </a:solidFill>
        </p:spPr>
        <p:txBody>
          <a:bodyPr wrap="none" rtlCol="0">
            <a:spAutoFit/>
          </a:bodyPr>
          <a:lstStyle/>
          <a:p>
            <a:r>
              <a:rPr lang="en-US" b="1" dirty="0" smtClean="0">
                <a:solidFill>
                  <a:schemeClr val="bg1"/>
                </a:solidFill>
              </a:rPr>
              <a:t>Piaget was employed at the </a:t>
            </a:r>
            <a:r>
              <a:rPr lang="en-US" b="1" dirty="0" err="1">
                <a:solidFill>
                  <a:schemeClr val="bg1"/>
                </a:solidFill>
              </a:rPr>
              <a:t>B</a:t>
            </a:r>
            <a:r>
              <a:rPr lang="en-US" b="1" dirty="0" err="1" smtClean="0">
                <a:solidFill>
                  <a:schemeClr val="bg1"/>
                </a:solidFill>
              </a:rPr>
              <a:t>inet</a:t>
            </a:r>
            <a:r>
              <a:rPr lang="en-US" b="1" dirty="0" smtClean="0">
                <a:solidFill>
                  <a:schemeClr val="bg1"/>
                </a:solidFill>
              </a:rPr>
              <a:t> institute in the 1920’s, where his job was to develop French </a:t>
            </a:r>
          </a:p>
          <a:p>
            <a:r>
              <a:rPr lang="en-US" b="1" dirty="0" smtClean="0">
                <a:solidFill>
                  <a:schemeClr val="bg1"/>
                </a:solidFill>
              </a:rPr>
              <a:t>Versions of questions on English intelligence tests. He became intrigued with the reasons </a:t>
            </a:r>
          </a:p>
          <a:p>
            <a:r>
              <a:rPr lang="en-US" b="1" dirty="0" smtClean="0">
                <a:solidFill>
                  <a:schemeClr val="bg1"/>
                </a:solidFill>
              </a:rPr>
              <a:t>Children gave for their wrong answers to the questions that required logical thinking.</a:t>
            </a:r>
          </a:p>
          <a:p>
            <a:r>
              <a:rPr lang="en-US" b="1" u="sng" dirty="0" smtClean="0">
                <a:solidFill>
                  <a:srgbClr val="002060"/>
                </a:solidFill>
              </a:rPr>
              <a:t>Piaget branched out on his own with a new set of assumptions about children’s intelligence:</a:t>
            </a:r>
            <a:endParaRPr lang="en-US" b="1" u="sng" dirty="0">
              <a:solidFill>
                <a:srgbClr val="002060"/>
              </a:solidFill>
            </a:endParaRPr>
          </a:p>
        </p:txBody>
      </p:sp>
      <p:sp>
        <p:nvSpPr>
          <p:cNvPr id="5" name="Vertical Scroll 4"/>
          <p:cNvSpPr/>
          <p:nvPr/>
        </p:nvSpPr>
        <p:spPr>
          <a:xfrm>
            <a:off x="1023954" y="2516235"/>
            <a:ext cx="3376246" cy="3418450"/>
          </a:xfrm>
          <a:prstGeom prst="verticalScroll">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1. Children’s intelligence differs from an adult’s in quality rather than in quantity.</a:t>
            </a:r>
            <a:endParaRPr lang="en-US" sz="2400" b="1" dirty="0"/>
          </a:p>
        </p:txBody>
      </p:sp>
      <p:sp>
        <p:nvSpPr>
          <p:cNvPr id="6" name="Vertical Scroll 5"/>
          <p:cNvSpPr/>
          <p:nvPr/>
        </p:nvSpPr>
        <p:spPr>
          <a:xfrm>
            <a:off x="4483251" y="2549102"/>
            <a:ext cx="3376246" cy="3418450"/>
          </a:xfrm>
          <a:prstGeom prst="verticalScroll">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2</a:t>
            </a:r>
            <a:r>
              <a:rPr lang="en-US" sz="2400" b="1" dirty="0" smtClean="0"/>
              <a:t>. Children actively build up their knowledge about the world.</a:t>
            </a:r>
            <a:endParaRPr lang="en-US" sz="2400" b="1" dirty="0"/>
          </a:p>
        </p:txBody>
      </p:sp>
      <p:sp>
        <p:nvSpPr>
          <p:cNvPr id="7" name="Vertical Scroll 6"/>
          <p:cNvSpPr/>
          <p:nvPr/>
        </p:nvSpPr>
        <p:spPr>
          <a:xfrm>
            <a:off x="8025599" y="2558438"/>
            <a:ext cx="3376246" cy="3418450"/>
          </a:xfrm>
          <a:prstGeom prst="verticalScroll">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3</a:t>
            </a:r>
            <a:r>
              <a:rPr lang="en-US" sz="2400" b="1" dirty="0" smtClean="0"/>
              <a:t>. The best way to understand children’s reasoning was to see things from their point of view.</a:t>
            </a:r>
            <a:endParaRPr lang="en-US" sz="2400" b="1" dirty="0"/>
          </a:p>
        </p:txBody>
      </p:sp>
    </p:spTree>
    <p:extLst>
      <p:ext uri="{BB962C8B-B14F-4D97-AF65-F5344CB8AC3E}">
        <p14:creationId xmlns:p14="http://schemas.microsoft.com/office/powerpoint/2010/main" val="116780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61168189"/>
              </p:ext>
            </p:extLst>
          </p:nvPr>
        </p:nvGraphicFramePr>
        <p:xfrm>
          <a:off x="2032000" y="719666"/>
          <a:ext cx="8127999" cy="1630680"/>
        </p:xfrm>
        <a:graphic>
          <a:graphicData uri="http://schemas.openxmlformats.org/drawingml/2006/table">
            <a:tbl>
              <a:tblPr firstRow="1" bandRow="1">
                <a:tableStyleId>{306799F8-075E-4A3A-A7F6-7FBC6576F1A4}</a:tableStyleId>
              </a:tblPr>
              <a:tblGrid>
                <a:gridCol w="2709333">
                  <a:extLst>
                    <a:ext uri="{9D8B030D-6E8A-4147-A177-3AD203B41FA5}">
                      <a16:colId xmlns:a16="http://schemas.microsoft.com/office/drawing/2014/main" val="1379019764"/>
                    </a:ext>
                  </a:extLst>
                </a:gridCol>
                <a:gridCol w="2709333">
                  <a:extLst>
                    <a:ext uri="{9D8B030D-6E8A-4147-A177-3AD203B41FA5}">
                      <a16:colId xmlns:a16="http://schemas.microsoft.com/office/drawing/2014/main" val="2276527694"/>
                    </a:ext>
                  </a:extLst>
                </a:gridCol>
                <a:gridCol w="2709333">
                  <a:extLst>
                    <a:ext uri="{9D8B030D-6E8A-4147-A177-3AD203B41FA5}">
                      <a16:colId xmlns:a16="http://schemas.microsoft.com/office/drawing/2014/main" val="116088693"/>
                    </a:ext>
                  </a:extLst>
                </a:gridCol>
              </a:tblGrid>
              <a:tr h="370840">
                <a:tc>
                  <a:txBody>
                    <a:bodyPr/>
                    <a:lstStyle/>
                    <a:p>
                      <a:r>
                        <a:rPr lang="en-US" sz="2800" dirty="0" smtClean="0"/>
                        <a:t>Stage</a:t>
                      </a:r>
                      <a:endParaRPr lang="en-US" sz="2800" dirty="0"/>
                    </a:p>
                  </a:txBody>
                  <a:tcPr/>
                </a:tc>
                <a:tc>
                  <a:txBody>
                    <a:bodyPr/>
                    <a:lstStyle/>
                    <a:p>
                      <a:r>
                        <a:rPr lang="en-US" sz="2800" dirty="0" smtClean="0"/>
                        <a:t>Age</a:t>
                      </a:r>
                      <a:endParaRPr lang="en-US" sz="2800" dirty="0"/>
                    </a:p>
                  </a:txBody>
                  <a:tcPr/>
                </a:tc>
                <a:tc>
                  <a:txBody>
                    <a:bodyPr/>
                    <a:lstStyle/>
                    <a:p>
                      <a:r>
                        <a:rPr lang="en-US" sz="2800" dirty="0" smtClean="0"/>
                        <a:t>Goal</a:t>
                      </a:r>
                      <a:endParaRPr lang="en-US" sz="2800" dirty="0"/>
                    </a:p>
                  </a:txBody>
                  <a:tcPr/>
                </a:tc>
                <a:extLst>
                  <a:ext uri="{0D108BD9-81ED-4DB2-BD59-A6C34878D82A}">
                    <a16:rowId xmlns:a16="http://schemas.microsoft.com/office/drawing/2014/main" val="414445659"/>
                  </a:ext>
                </a:extLst>
              </a:tr>
              <a:tr h="370840">
                <a:tc>
                  <a:txBody>
                    <a:bodyPr/>
                    <a:lstStyle/>
                    <a:p>
                      <a:r>
                        <a:rPr lang="en-US" b="1" dirty="0" smtClean="0">
                          <a:solidFill>
                            <a:srgbClr val="002060"/>
                          </a:solidFill>
                        </a:rPr>
                        <a:t>Sensorimotor</a:t>
                      </a:r>
                      <a:endParaRPr lang="en-US" b="1" dirty="0">
                        <a:solidFill>
                          <a:srgbClr val="002060"/>
                        </a:solidFill>
                      </a:endParaRPr>
                    </a:p>
                  </a:txBody>
                  <a:tcPr/>
                </a:tc>
                <a:tc>
                  <a:txBody>
                    <a:bodyPr/>
                    <a:lstStyle/>
                    <a:p>
                      <a:r>
                        <a:rPr lang="en-US" b="1" dirty="0" smtClean="0">
                          <a:solidFill>
                            <a:srgbClr val="002060"/>
                          </a:solidFill>
                        </a:rPr>
                        <a:t>Birth to 18-24 months</a:t>
                      </a:r>
                      <a:endParaRPr lang="en-US" b="1" dirty="0">
                        <a:solidFill>
                          <a:srgbClr val="002060"/>
                        </a:solidFill>
                      </a:endParaRPr>
                    </a:p>
                  </a:txBody>
                  <a:tcPr/>
                </a:tc>
                <a:tc>
                  <a:txBody>
                    <a:bodyPr/>
                    <a:lstStyle/>
                    <a:p>
                      <a:r>
                        <a:rPr lang="en-US" b="1" dirty="0" smtClean="0">
                          <a:solidFill>
                            <a:srgbClr val="002060"/>
                          </a:solidFill>
                        </a:rPr>
                        <a:t>Object permanence</a:t>
                      </a:r>
                      <a:endParaRPr lang="en-US" b="1" dirty="0">
                        <a:solidFill>
                          <a:srgbClr val="002060"/>
                        </a:solidFill>
                      </a:endParaRPr>
                    </a:p>
                  </a:txBody>
                  <a:tcPr/>
                </a:tc>
                <a:extLst>
                  <a:ext uri="{0D108BD9-81ED-4DB2-BD59-A6C34878D82A}">
                    <a16:rowId xmlns:a16="http://schemas.microsoft.com/office/drawing/2014/main" val="2331784516"/>
                  </a:ext>
                </a:extLst>
              </a:tr>
              <a:tr h="370840">
                <a:tc>
                  <a:txBody>
                    <a:bodyPr/>
                    <a:lstStyle/>
                    <a:p>
                      <a:r>
                        <a:rPr lang="en-US" b="1" dirty="0" smtClean="0">
                          <a:solidFill>
                            <a:srgbClr val="002060"/>
                          </a:solidFill>
                        </a:rPr>
                        <a:t>Preoperational</a:t>
                      </a:r>
                      <a:endParaRPr lang="en-US" b="1" dirty="0">
                        <a:solidFill>
                          <a:srgbClr val="002060"/>
                        </a:solidFill>
                      </a:endParaRPr>
                    </a:p>
                  </a:txBody>
                  <a:tcPr/>
                </a:tc>
                <a:tc>
                  <a:txBody>
                    <a:bodyPr/>
                    <a:lstStyle/>
                    <a:p>
                      <a:r>
                        <a:rPr lang="en-US" b="1" dirty="0" smtClean="0">
                          <a:solidFill>
                            <a:srgbClr val="002060"/>
                          </a:solidFill>
                        </a:rPr>
                        <a:t>2 to 7 years old</a:t>
                      </a:r>
                      <a:endParaRPr lang="en-US" b="1" dirty="0">
                        <a:solidFill>
                          <a:srgbClr val="002060"/>
                        </a:solidFill>
                      </a:endParaRPr>
                    </a:p>
                  </a:txBody>
                  <a:tcPr/>
                </a:tc>
                <a:tc>
                  <a:txBody>
                    <a:bodyPr/>
                    <a:lstStyle/>
                    <a:p>
                      <a:r>
                        <a:rPr lang="en-US" b="1" dirty="0" smtClean="0">
                          <a:solidFill>
                            <a:srgbClr val="002060"/>
                          </a:solidFill>
                        </a:rPr>
                        <a:t>Symbolic thought</a:t>
                      </a:r>
                      <a:endParaRPr lang="en-US" b="1" dirty="0">
                        <a:solidFill>
                          <a:srgbClr val="002060"/>
                        </a:solidFill>
                      </a:endParaRPr>
                    </a:p>
                  </a:txBody>
                  <a:tcPr/>
                </a:tc>
                <a:extLst>
                  <a:ext uri="{0D108BD9-81ED-4DB2-BD59-A6C34878D82A}">
                    <a16:rowId xmlns:a16="http://schemas.microsoft.com/office/drawing/2014/main" val="4140793802"/>
                  </a:ext>
                </a:extLst>
              </a:tr>
              <a:tr h="370840">
                <a:tc>
                  <a:txBody>
                    <a:bodyPr/>
                    <a:lstStyle/>
                    <a:p>
                      <a:r>
                        <a:rPr lang="en-US" b="1" dirty="0" smtClean="0">
                          <a:solidFill>
                            <a:srgbClr val="002060"/>
                          </a:solidFill>
                        </a:rPr>
                        <a:t>Concrete operational</a:t>
                      </a:r>
                      <a:endParaRPr lang="en-US" b="1" dirty="0">
                        <a:solidFill>
                          <a:srgbClr val="002060"/>
                        </a:solidFill>
                      </a:endParaRPr>
                    </a:p>
                  </a:txBody>
                  <a:tcPr/>
                </a:tc>
                <a:tc>
                  <a:txBody>
                    <a:bodyPr/>
                    <a:lstStyle/>
                    <a:p>
                      <a:r>
                        <a:rPr lang="en-US" b="1" dirty="0" smtClean="0">
                          <a:solidFill>
                            <a:srgbClr val="002060"/>
                          </a:solidFill>
                        </a:rPr>
                        <a:t>Ages 7 to 11 years</a:t>
                      </a:r>
                      <a:endParaRPr lang="en-US" b="1" dirty="0">
                        <a:solidFill>
                          <a:srgbClr val="002060"/>
                        </a:solidFill>
                      </a:endParaRPr>
                    </a:p>
                  </a:txBody>
                  <a:tcPr/>
                </a:tc>
                <a:tc>
                  <a:txBody>
                    <a:bodyPr/>
                    <a:lstStyle/>
                    <a:p>
                      <a:r>
                        <a:rPr lang="en-US" b="1" dirty="0" smtClean="0">
                          <a:solidFill>
                            <a:srgbClr val="002060"/>
                          </a:solidFill>
                        </a:rPr>
                        <a:t>Logical thought</a:t>
                      </a:r>
                      <a:endParaRPr lang="en-US" b="1" dirty="0">
                        <a:solidFill>
                          <a:srgbClr val="002060"/>
                        </a:solidFill>
                      </a:endParaRPr>
                    </a:p>
                  </a:txBody>
                  <a:tcPr/>
                </a:tc>
                <a:extLst>
                  <a:ext uri="{0D108BD9-81ED-4DB2-BD59-A6C34878D82A}">
                    <a16:rowId xmlns:a16="http://schemas.microsoft.com/office/drawing/2014/main" val="2985467669"/>
                  </a:ext>
                </a:extLst>
              </a:tr>
            </a:tbl>
          </a:graphicData>
        </a:graphic>
      </p:graphicFrame>
      <p:sp>
        <p:nvSpPr>
          <p:cNvPr id="3" name="TextBox 2"/>
          <p:cNvSpPr txBox="1"/>
          <p:nvPr/>
        </p:nvSpPr>
        <p:spPr>
          <a:xfrm>
            <a:off x="1046922" y="92765"/>
            <a:ext cx="3588931" cy="523220"/>
          </a:xfrm>
          <a:prstGeom prst="rect">
            <a:avLst/>
          </a:prstGeom>
          <a:noFill/>
        </p:spPr>
        <p:txBody>
          <a:bodyPr wrap="none" rtlCol="0">
            <a:spAutoFit/>
          </a:bodyPr>
          <a:lstStyle/>
          <a:p>
            <a:r>
              <a:rPr lang="en-US" sz="2800" b="1" u="sng" dirty="0" smtClean="0"/>
              <a:t>Piaget’s four stages</a:t>
            </a:r>
            <a:endParaRPr lang="en-US" sz="2800" b="1" u="sng" dirty="0"/>
          </a:p>
        </p:txBody>
      </p:sp>
      <p:graphicFrame>
        <p:nvGraphicFramePr>
          <p:cNvPr id="4" name="Table 3"/>
          <p:cNvGraphicFramePr>
            <a:graphicFrameLocks noGrp="1"/>
          </p:cNvGraphicFramePr>
          <p:nvPr>
            <p:extLst>
              <p:ext uri="{D42A27DB-BD31-4B8C-83A1-F6EECF244321}">
                <p14:modId xmlns:p14="http://schemas.microsoft.com/office/powerpoint/2010/main" val="3718671004"/>
              </p:ext>
            </p:extLst>
          </p:nvPr>
        </p:nvGraphicFramePr>
        <p:xfrm>
          <a:off x="2032000" y="2312080"/>
          <a:ext cx="8132416" cy="497643"/>
        </p:xfrm>
        <a:graphic>
          <a:graphicData uri="http://schemas.openxmlformats.org/drawingml/2006/table">
            <a:tbl>
              <a:tblPr>
                <a:tableStyleId>{08FB837D-C827-4EFA-A057-4D05807E0F7C}</a:tableStyleId>
              </a:tblPr>
              <a:tblGrid>
                <a:gridCol w="8132416">
                  <a:extLst>
                    <a:ext uri="{9D8B030D-6E8A-4147-A177-3AD203B41FA5}">
                      <a16:colId xmlns:a16="http://schemas.microsoft.com/office/drawing/2014/main" val="1475695890"/>
                    </a:ext>
                  </a:extLst>
                </a:gridCol>
              </a:tblGrid>
              <a:tr h="497643">
                <a:tc>
                  <a:txBody>
                    <a:bodyPr/>
                    <a:lstStyle/>
                    <a:p>
                      <a:r>
                        <a:rPr lang="en-US" b="1" dirty="0" smtClean="0">
                          <a:solidFill>
                            <a:srgbClr val="002060"/>
                          </a:solidFill>
                        </a:rPr>
                        <a:t>Formal Operational</a:t>
                      </a:r>
                      <a:endParaRPr lang="en-US" b="1" dirty="0">
                        <a:solidFill>
                          <a:srgbClr val="002060"/>
                        </a:solidFill>
                      </a:endParaRPr>
                    </a:p>
                  </a:txBody>
                  <a:tcPr/>
                </a:tc>
                <a:extLst>
                  <a:ext uri="{0D108BD9-81ED-4DB2-BD59-A6C34878D82A}">
                    <a16:rowId xmlns:a16="http://schemas.microsoft.com/office/drawing/2014/main" val="118256572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81218804"/>
              </p:ext>
            </p:extLst>
          </p:nvPr>
        </p:nvGraphicFramePr>
        <p:xfrm>
          <a:off x="4437712" y="719666"/>
          <a:ext cx="208280" cy="2090057"/>
        </p:xfrm>
        <a:graphic>
          <a:graphicData uri="http://schemas.openxmlformats.org/drawingml/2006/table">
            <a:tbl>
              <a:tblPr/>
              <a:tblGrid>
                <a:gridCol w="208280">
                  <a:extLst>
                    <a:ext uri="{9D8B030D-6E8A-4147-A177-3AD203B41FA5}">
                      <a16:colId xmlns:a16="http://schemas.microsoft.com/office/drawing/2014/main" val="3805332027"/>
                    </a:ext>
                  </a:extLst>
                </a:gridCol>
              </a:tblGrid>
              <a:tr h="2090057">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96107513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559658865"/>
              </p:ext>
            </p:extLst>
          </p:nvPr>
        </p:nvGraphicFramePr>
        <p:xfrm>
          <a:off x="7264400" y="706152"/>
          <a:ext cx="208280" cy="2090057"/>
        </p:xfrm>
        <a:graphic>
          <a:graphicData uri="http://schemas.openxmlformats.org/drawingml/2006/table">
            <a:tbl>
              <a:tblPr/>
              <a:tblGrid>
                <a:gridCol w="208280">
                  <a:extLst>
                    <a:ext uri="{9D8B030D-6E8A-4147-A177-3AD203B41FA5}">
                      <a16:colId xmlns:a16="http://schemas.microsoft.com/office/drawing/2014/main" val="3805332027"/>
                    </a:ext>
                  </a:extLst>
                </a:gridCol>
              </a:tblGrid>
              <a:tr h="2090057">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961075138"/>
                  </a:ext>
                </a:extLst>
              </a:tr>
            </a:tbl>
          </a:graphicData>
        </a:graphic>
      </p:graphicFrame>
      <p:sp>
        <p:nvSpPr>
          <p:cNvPr id="8" name="TextBox 7"/>
          <p:cNvSpPr txBox="1"/>
          <p:nvPr/>
        </p:nvSpPr>
        <p:spPr>
          <a:xfrm>
            <a:off x="4560963" y="2354337"/>
            <a:ext cx="3070071" cy="369332"/>
          </a:xfrm>
          <a:prstGeom prst="rect">
            <a:avLst/>
          </a:prstGeom>
          <a:noFill/>
        </p:spPr>
        <p:txBody>
          <a:bodyPr wrap="none" rtlCol="0">
            <a:spAutoFit/>
          </a:bodyPr>
          <a:lstStyle/>
          <a:p>
            <a:r>
              <a:rPr lang="en-US" b="1" dirty="0" smtClean="0">
                <a:solidFill>
                  <a:srgbClr val="002060"/>
                </a:solidFill>
              </a:rPr>
              <a:t>Adolescence to adulthood</a:t>
            </a:r>
            <a:endParaRPr lang="en-US" b="1" dirty="0">
              <a:solidFill>
                <a:srgbClr val="002060"/>
              </a:solidFill>
            </a:endParaRPr>
          </a:p>
        </p:txBody>
      </p:sp>
      <p:sp>
        <p:nvSpPr>
          <p:cNvPr id="9" name="TextBox 8"/>
          <p:cNvSpPr txBox="1"/>
          <p:nvPr/>
        </p:nvSpPr>
        <p:spPr>
          <a:xfrm>
            <a:off x="7472680" y="2354337"/>
            <a:ext cx="2377574" cy="369332"/>
          </a:xfrm>
          <a:prstGeom prst="rect">
            <a:avLst/>
          </a:prstGeom>
          <a:noFill/>
        </p:spPr>
        <p:txBody>
          <a:bodyPr wrap="none" rtlCol="0">
            <a:spAutoFit/>
          </a:bodyPr>
          <a:lstStyle/>
          <a:p>
            <a:r>
              <a:rPr lang="en-US" b="1" dirty="0" smtClean="0">
                <a:solidFill>
                  <a:srgbClr val="002060"/>
                </a:solidFill>
              </a:rPr>
              <a:t>Scientific reasoning</a:t>
            </a:r>
            <a:endParaRPr lang="en-US" b="1" dirty="0">
              <a:solidFill>
                <a:srgbClr val="002060"/>
              </a:solidFill>
            </a:endParaRPr>
          </a:p>
        </p:txBody>
      </p:sp>
      <p:sp>
        <p:nvSpPr>
          <p:cNvPr id="10" name="Rectangle 9"/>
          <p:cNvSpPr/>
          <p:nvPr/>
        </p:nvSpPr>
        <p:spPr>
          <a:xfrm>
            <a:off x="606995" y="2809723"/>
            <a:ext cx="5489003" cy="707886"/>
          </a:xfrm>
          <a:prstGeom prst="rect">
            <a:avLst/>
          </a:prstGeom>
        </p:spPr>
        <p:txBody>
          <a:bodyPr wrap="none">
            <a:spAutoFit/>
          </a:bodyPr>
          <a:lstStyle/>
          <a:p>
            <a:pPr marL="342900" indent="-342900">
              <a:buFont typeface="Arial" panose="020B0604020202020204" pitchFamily="34" charset="0"/>
              <a:buChar char="•"/>
            </a:pPr>
            <a:r>
              <a:rPr lang="en-US" sz="4000" b="1" u="sng" dirty="0" err="1"/>
              <a:t>Behaviourist</a:t>
            </a:r>
            <a:r>
              <a:rPr lang="en-US" sz="4000" b="1" u="sng" dirty="0"/>
              <a:t> Theory</a:t>
            </a:r>
          </a:p>
        </p:txBody>
      </p:sp>
      <p:pic>
        <p:nvPicPr>
          <p:cNvPr id="11" name="Picture 10"/>
          <p:cNvPicPr>
            <a:picLocks noChangeAspect="1"/>
          </p:cNvPicPr>
          <p:nvPr/>
        </p:nvPicPr>
        <p:blipFill rotWithShape="1">
          <a:blip r:embed="rId2"/>
          <a:srcRect t="13329" b="16227"/>
          <a:stretch/>
        </p:blipFill>
        <p:spPr>
          <a:xfrm>
            <a:off x="1137909" y="3621290"/>
            <a:ext cx="9022090" cy="3127853"/>
          </a:xfrm>
          <a:prstGeom prst="rect">
            <a:avLst/>
          </a:prstGeom>
        </p:spPr>
      </p:pic>
    </p:spTree>
    <p:extLst>
      <p:ext uri="{BB962C8B-B14F-4D97-AF65-F5344CB8AC3E}">
        <p14:creationId xmlns:p14="http://schemas.microsoft.com/office/powerpoint/2010/main" val="3899058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6972" y="266450"/>
            <a:ext cx="10189028" cy="3785652"/>
          </a:xfrm>
          <a:prstGeom prst="rect">
            <a:avLst/>
          </a:prstGeom>
        </p:spPr>
        <p:txBody>
          <a:bodyPr wrap="square">
            <a:spAutoFit/>
          </a:bodyPr>
          <a:lstStyle/>
          <a:p>
            <a:r>
              <a:rPr lang="en-US" sz="2400" b="1" dirty="0">
                <a:latin typeface="Google Sans"/>
              </a:rPr>
              <a:t>Behaviorism focuses on the idea that all behaviors are learned through interaction with the environment. This learning theory states that behaviors are learned from the environment, and says that innate or inherited factors have very little influence on behavior</a:t>
            </a:r>
            <a:r>
              <a:rPr lang="en-US" sz="2400" b="1" dirty="0" smtClean="0">
                <a:latin typeface="Google Sans"/>
              </a:rPr>
              <a:t>.</a:t>
            </a:r>
          </a:p>
          <a:p>
            <a:r>
              <a:rPr lang="en-US" sz="2400" b="1" dirty="0" smtClean="0">
                <a:latin typeface="Google Sans"/>
              </a:rPr>
              <a:t>Students are a passive participant in </a:t>
            </a:r>
            <a:r>
              <a:rPr lang="en-US" sz="2400" b="1" dirty="0" err="1" smtClean="0">
                <a:latin typeface="Google Sans"/>
              </a:rPr>
              <a:t>behavioural</a:t>
            </a:r>
            <a:r>
              <a:rPr lang="en-US" sz="2400" b="1" dirty="0" smtClean="0">
                <a:latin typeface="Google Sans"/>
              </a:rPr>
              <a:t> learning teachers are giving them the information as an element of stimulus-response.</a:t>
            </a:r>
          </a:p>
          <a:p>
            <a:r>
              <a:rPr lang="en-US" sz="2400" b="1" dirty="0" smtClean="0">
                <a:latin typeface="Google Sans"/>
              </a:rPr>
              <a:t>Teachers use </a:t>
            </a:r>
            <a:r>
              <a:rPr lang="en-US" sz="2400" b="1" dirty="0" err="1" smtClean="0">
                <a:latin typeface="Google Sans"/>
              </a:rPr>
              <a:t>behaviourism</a:t>
            </a:r>
            <a:r>
              <a:rPr lang="en-US" sz="2400" b="1" dirty="0" smtClean="0">
                <a:latin typeface="Google Sans"/>
              </a:rPr>
              <a:t> to show students how they should react and respond to certain stimuli.</a:t>
            </a:r>
          </a:p>
          <a:p>
            <a:r>
              <a:rPr lang="en-US" sz="2400" b="1" dirty="0">
                <a:latin typeface="Google Sans"/>
              </a:rPr>
              <a:t> </a:t>
            </a:r>
            <a:r>
              <a:rPr lang="en-US" sz="2400" b="1" dirty="0" smtClean="0">
                <a:latin typeface="Google Sans"/>
              </a:rPr>
              <a:t>      This needs to be done in a repetitive way, to regularly remind students what behavior a teacher is looking for.</a:t>
            </a:r>
            <a:endParaRPr lang="en-US" sz="2400" b="1" dirty="0"/>
          </a:p>
        </p:txBody>
      </p:sp>
      <p:pic>
        <p:nvPicPr>
          <p:cNvPr id="3" name="Picture 2"/>
          <p:cNvPicPr>
            <a:picLocks noChangeAspect="1"/>
          </p:cNvPicPr>
          <p:nvPr/>
        </p:nvPicPr>
        <p:blipFill>
          <a:blip r:embed="rId2"/>
          <a:stretch>
            <a:fillRect/>
          </a:stretch>
        </p:blipFill>
        <p:spPr>
          <a:xfrm>
            <a:off x="3120798" y="4052102"/>
            <a:ext cx="4484688" cy="2750372"/>
          </a:xfrm>
          <a:prstGeom prst="rect">
            <a:avLst/>
          </a:prstGeom>
        </p:spPr>
      </p:pic>
    </p:spTree>
    <p:extLst>
      <p:ext uri="{BB962C8B-B14F-4D97-AF65-F5344CB8AC3E}">
        <p14:creationId xmlns:p14="http://schemas.microsoft.com/office/powerpoint/2010/main" val="38254162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6971" y="232229"/>
            <a:ext cx="10573920" cy="707886"/>
          </a:xfrm>
          <a:prstGeom prst="rect">
            <a:avLst/>
          </a:prstGeom>
          <a:solidFill>
            <a:srgbClr val="C00000"/>
          </a:solidFill>
        </p:spPr>
        <p:txBody>
          <a:bodyPr wrap="none" rtlCol="0">
            <a:spAutoFit/>
          </a:bodyPr>
          <a:lstStyle/>
          <a:p>
            <a:r>
              <a:rPr lang="en-US" sz="2000" b="1" dirty="0" smtClean="0"/>
              <a:t>Teachers can implement </a:t>
            </a:r>
            <a:r>
              <a:rPr lang="en-US" sz="2000" b="1" dirty="0" err="1" smtClean="0"/>
              <a:t>behavioural</a:t>
            </a:r>
            <a:r>
              <a:rPr lang="en-US" sz="2000" b="1" dirty="0" smtClean="0"/>
              <a:t> learning strategy techniques in their classroom </a:t>
            </a:r>
          </a:p>
          <a:p>
            <a:r>
              <a:rPr lang="en-US" sz="2000" b="1" dirty="0" smtClean="0"/>
              <a:t>in many ways Including:</a:t>
            </a:r>
            <a:endParaRPr lang="en-US" sz="2000" b="1" dirty="0"/>
          </a:p>
        </p:txBody>
      </p:sp>
      <p:sp>
        <p:nvSpPr>
          <p:cNvPr id="3" name="Oval 2"/>
          <p:cNvSpPr/>
          <p:nvPr/>
        </p:nvSpPr>
        <p:spPr>
          <a:xfrm>
            <a:off x="304800" y="1146628"/>
            <a:ext cx="2859314" cy="22932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1. Drills( teachers practice skills using drill patterns)</a:t>
            </a:r>
            <a:endParaRPr lang="en-US" sz="2000" b="1" dirty="0"/>
          </a:p>
        </p:txBody>
      </p:sp>
      <p:sp>
        <p:nvSpPr>
          <p:cNvPr id="4" name="Oval 3"/>
          <p:cNvSpPr/>
          <p:nvPr/>
        </p:nvSpPr>
        <p:spPr>
          <a:xfrm>
            <a:off x="3323771" y="1146628"/>
            <a:ext cx="2794000" cy="22932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 Question &amp; answers( Teachers can use a question as a stimulus &amp; answer as a response)</a:t>
            </a:r>
            <a:endParaRPr lang="en-US" b="1" dirty="0"/>
          </a:p>
        </p:txBody>
      </p:sp>
      <p:sp>
        <p:nvSpPr>
          <p:cNvPr id="5" name="Oval 4"/>
          <p:cNvSpPr/>
          <p:nvPr/>
        </p:nvSpPr>
        <p:spPr>
          <a:xfrm>
            <a:off x="6386286" y="1146628"/>
            <a:ext cx="2768599" cy="22932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3. Guided practice(Teacher‘s  can be directly involved in helping students go through problems)</a:t>
            </a:r>
            <a:endParaRPr lang="en-US" sz="1600" b="1" dirty="0"/>
          </a:p>
        </p:txBody>
      </p:sp>
      <p:sp>
        <p:nvSpPr>
          <p:cNvPr id="6" name="Oval 5"/>
          <p:cNvSpPr/>
          <p:nvPr/>
        </p:nvSpPr>
        <p:spPr>
          <a:xfrm>
            <a:off x="9423400" y="1146628"/>
            <a:ext cx="2768600" cy="22932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4. Regular review. (Review are important to behavioral learning theory)</a:t>
            </a:r>
            <a:endParaRPr lang="en-US" sz="2000" b="1" dirty="0"/>
          </a:p>
        </p:txBody>
      </p:sp>
      <p:sp>
        <p:nvSpPr>
          <p:cNvPr id="7" name="Oval 6"/>
          <p:cNvSpPr/>
          <p:nvPr/>
        </p:nvSpPr>
        <p:spPr>
          <a:xfrm>
            <a:off x="304800" y="3650342"/>
            <a:ext cx="2859314" cy="23440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5. Positive reinforcement. (Behaviorist classrooms utilize positive reinforcement regularly) </a:t>
            </a:r>
            <a:endParaRPr lang="en-US" sz="2000" b="1" dirty="0"/>
          </a:p>
        </p:txBody>
      </p:sp>
      <p:sp>
        <p:nvSpPr>
          <p:cNvPr id="8" name="Oval 7"/>
          <p:cNvSpPr/>
          <p:nvPr/>
        </p:nvSpPr>
        <p:spPr>
          <a:xfrm>
            <a:off x="3323771" y="3650342"/>
            <a:ext cx="2794000" cy="24456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 Behaviorist is best for certain learning outcomes like foreign languages and math etc.</a:t>
            </a:r>
            <a:endParaRPr lang="en-US" b="1" dirty="0"/>
          </a:p>
        </p:txBody>
      </p:sp>
      <p:sp>
        <p:nvSpPr>
          <p:cNvPr id="9" name="Oval 8"/>
          <p:cNvSpPr/>
          <p:nvPr/>
        </p:nvSpPr>
        <p:spPr>
          <a:xfrm>
            <a:off x="6386286" y="3650342"/>
            <a:ext cx="2768599" cy="24456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7. The theory doesn’t encompass enough of human learning and behavior, and that it’s not fully developed.</a:t>
            </a:r>
            <a:endParaRPr lang="en-US" sz="1600" b="1" dirty="0"/>
          </a:p>
        </p:txBody>
      </p:sp>
      <p:sp>
        <p:nvSpPr>
          <p:cNvPr id="10" name="Oval 9"/>
          <p:cNvSpPr/>
          <p:nvPr/>
        </p:nvSpPr>
        <p:spPr>
          <a:xfrm>
            <a:off x="9423400" y="3650342"/>
            <a:ext cx="2768600" cy="2344058"/>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8. It’s important to get the right degree and credentials to help you be prepared for success. </a:t>
            </a:r>
            <a:endParaRPr lang="en-US" b="1" dirty="0"/>
          </a:p>
        </p:txBody>
      </p:sp>
    </p:spTree>
    <p:extLst>
      <p:ext uri="{BB962C8B-B14F-4D97-AF65-F5344CB8AC3E}">
        <p14:creationId xmlns:p14="http://schemas.microsoft.com/office/powerpoint/2010/main" val="1110244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53009" b="6744"/>
          <a:stretch/>
        </p:blipFill>
        <p:spPr>
          <a:xfrm>
            <a:off x="2110520" y="257907"/>
            <a:ext cx="5533519" cy="2883878"/>
          </a:xfrm>
          <a:prstGeom prst="rect">
            <a:avLst/>
          </a:prstGeom>
        </p:spPr>
      </p:pic>
      <p:sp>
        <p:nvSpPr>
          <p:cNvPr id="3" name="TextBox 2"/>
          <p:cNvSpPr txBox="1"/>
          <p:nvPr/>
        </p:nvSpPr>
        <p:spPr>
          <a:xfrm>
            <a:off x="982980" y="3141785"/>
            <a:ext cx="3305713" cy="400110"/>
          </a:xfrm>
          <a:prstGeom prst="rect">
            <a:avLst/>
          </a:prstGeom>
          <a:noFill/>
        </p:spPr>
        <p:txBody>
          <a:bodyPr wrap="none" rtlCol="0">
            <a:spAutoFit/>
          </a:bodyPr>
          <a:lstStyle/>
          <a:p>
            <a:r>
              <a:rPr lang="en-US" sz="2000" b="1" u="sng" dirty="0" smtClean="0"/>
              <a:t>Ivan Pavlov and His Dogs</a:t>
            </a:r>
            <a:endParaRPr lang="en-US" sz="2000" b="1" u="sng" dirty="0"/>
          </a:p>
        </p:txBody>
      </p:sp>
      <p:sp>
        <p:nvSpPr>
          <p:cNvPr id="4" name="TextBox 3"/>
          <p:cNvSpPr txBox="1"/>
          <p:nvPr/>
        </p:nvSpPr>
        <p:spPr>
          <a:xfrm>
            <a:off x="982980" y="3646170"/>
            <a:ext cx="10424160" cy="1200329"/>
          </a:xfrm>
          <a:prstGeom prst="rect">
            <a:avLst/>
          </a:prstGeom>
          <a:solidFill>
            <a:srgbClr val="7030A0"/>
          </a:solidFill>
        </p:spPr>
        <p:txBody>
          <a:bodyPr wrap="square" rtlCol="0">
            <a:spAutoFit/>
          </a:bodyPr>
          <a:lstStyle/>
          <a:p>
            <a:r>
              <a:rPr lang="en-US" b="1" dirty="0"/>
              <a:t>Pavlov had the idea that dogs do not need to learn certain things, such as salivating when they see food. He said these reflexes are hard-wired into dogs. He coined the dog's food as an unconditioned stimulus and the salivation as an unconditioned response - this response did not require any learning on the dog's part</a:t>
            </a:r>
            <a:r>
              <a:rPr lang="en-US" b="1" dirty="0" smtClean="0"/>
              <a:t>. </a:t>
            </a:r>
            <a:endParaRPr lang="en-US" b="1" dirty="0"/>
          </a:p>
        </p:txBody>
      </p:sp>
      <p:sp>
        <p:nvSpPr>
          <p:cNvPr id="5" name="TextBox 4"/>
          <p:cNvSpPr txBox="1"/>
          <p:nvPr/>
        </p:nvSpPr>
        <p:spPr>
          <a:xfrm>
            <a:off x="982979" y="4846499"/>
            <a:ext cx="2948243" cy="400110"/>
          </a:xfrm>
          <a:prstGeom prst="rect">
            <a:avLst/>
          </a:prstGeom>
          <a:noFill/>
        </p:spPr>
        <p:txBody>
          <a:bodyPr wrap="none" rtlCol="0">
            <a:spAutoFit/>
          </a:bodyPr>
          <a:lstStyle/>
          <a:p>
            <a:r>
              <a:rPr lang="en-US" sz="2000" b="1" u="sng" dirty="0" smtClean="0"/>
              <a:t>Classical Conditioning</a:t>
            </a:r>
            <a:endParaRPr lang="en-US" sz="2000" b="1" u="sng" dirty="0"/>
          </a:p>
        </p:txBody>
      </p:sp>
      <p:sp>
        <p:nvSpPr>
          <p:cNvPr id="6" name="TextBox 5"/>
          <p:cNvSpPr txBox="1"/>
          <p:nvPr/>
        </p:nvSpPr>
        <p:spPr>
          <a:xfrm>
            <a:off x="982979" y="5215658"/>
            <a:ext cx="10424161" cy="1200329"/>
          </a:xfrm>
          <a:prstGeom prst="rect">
            <a:avLst/>
          </a:prstGeom>
          <a:solidFill>
            <a:srgbClr val="002060"/>
          </a:solidFill>
        </p:spPr>
        <p:txBody>
          <a:bodyPr wrap="square" rtlCol="0">
            <a:spAutoFit/>
          </a:bodyPr>
          <a:lstStyle/>
          <a:p>
            <a:r>
              <a:rPr lang="en-US" b="1" dirty="0" smtClean="0"/>
              <a:t>The people who fed </a:t>
            </a:r>
            <a:r>
              <a:rPr lang="en-US" b="1" dirty="0" err="1" smtClean="0"/>
              <a:t>pavlov’s</a:t>
            </a:r>
            <a:r>
              <a:rPr lang="en-US" b="1" dirty="0" smtClean="0"/>
              <a:t> dogs wore lab coats. Pavlov noticed that the dogs began to drool whenever they saw lab coats, even if there was no food in sight. Pavlov wondered why the dogs salivated at lab coats, and not just at food. He ran a study in which he rang a bell every time he fed the dogs. Pretty soon, just ringing a bell made the dogs salivate.</a:t>
            </a:r>
            <a:endParaRPr lang="en-US" b="1" dirty="0"/>
          </a:p>
        </p:txBody>
      </p:sp>
    </p:spTree>
    <p:extLst>
      <p:ext uri="{BB962C8B-B14F-4D97-AF65-F5344CB8AC3E}">
        <p14:creationId xmlns:p14="http://schemas.microsoft.com/office/powerpoint/2010/main" val="862231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549" y="103049"/>
            <a:ext cx="5516382" cy="400110"/>
          </a:xfrm>
          <a:prstGeom prst="rect">
            <a:avLst/>
          </a:prstGeom>
          <a:noFill/>
        </p:spPr>
        <p:txBody>
          <a:bodyPr wrap="none" rtlCol="0">
            <a:spAutoFit/>
          </a:bodyPr>
          <a:lstStyle/>
          <a:p>
            <a:r>
              <a:rPr lang="en-US" sz="2000" b="1" u="sng" dirty="0" smtClean="0"/>
              <a:t>Pavlov’s Classical Conditioning (1849-1936)</a:t>
            </a:r>
            <a:endParaRPr lang="en-US" sz="2000" b="1" u="sng" dirty="0"/>
          </a:p>
        </p:txBody>
      </p:sp>
      <p:sp>
        <p:nvSpPr>
          <p:cNvPr id="3" name="TextBox 2"/>
          <p:cNvSpPr txBox="1"/>
          <p:nvPr/>
        </p:nvSpPr>
        <p:spPr>
          <a:xfrm>
            <a:off x="971549" y="594360"/>
            <a:ext cx="10218419" cy="1754326"/>
          </a:xfrm>
          <a:prstGeom prst="rect">
            <a:avLst/>
          </a:prstGeom>
          <a:solidFill>
            <a:schemeClr val="accent5">
              <a:lumMod val="50000"/>
            </a:schemeClr>
          </a:solidFill>
        </p:spPr>
        <p:txBody>
          <a:bodyPr wrap="square" rtlCol="0">
            <a:spAutoFit/>
          </a:bodyPr>
          <a:lstStyle/>
          <a:p>
            <a:r>
              <a:rPr lang="en-US" b="1" dirty="0"/>
              <a:t>First discovered by Russian physiologist Ivan Pavlov (1849-1936), classical conditioning is a learning process governed by associations between an environmental stimulus and another stimulus which occurs naturally. All classical conditioned learning involves environmental interaction</a:t>
            </a:r>
            <a:r>
              <a:rPr lang="en-US" b="1" dirty="0" smtClean="0"/>
              <a:t>.</a:t>
            </a:r>
          </a:p>
          <a:p>
            <a:r>
              <a:rPr lang="en-US" b="1" dirty="0"/>
              <a:t> </a:t>
            </a:r>
            <a:r>
              <a:rPr lang="en-US" b="1" dirty="0" smtClean="0"/>
              <a:t>   In these experiments, Pavlov trained his dogs to salivate when they heard a bell ring. In</a:t>
            </a:r>
          </a:p>
          <a:p>
            <a:r>
              <a:rPr lang="en-US" b="1" dirty="0" smtClean="0"/>
              <a:t>Order to do this he first showed them food, the sight of which caused them to salivate.</a:t>
            </a:r>
            <a:endParaRPr lang="en-US" b="1" dirty="0"/>
          </a:p>
        </p:txBody>
      </p:sp>
      <p:sp>
        <p:nvSpPr>
          <p:cNvPr id="4" name="TextBox 3"/>
          <p:cNvSpPr txBox="1"/>
          <p:nvPr/>
        </p:nvSpPr>
        <p:spPr>
          <a:xfrm>
            <a:off x="971549" y="2388900"/>
            <a:ext cx="5242141" cy="400110"/>
          </a:xfrm>
          <a:prstGeom prst="rect">
            <a:avLst/>
          </a:prstGeom>
          <a:noFill/>
        </p:spPr>
        <p:txBody>
          <a:bodyPr wrap="none" rtlCol="0">
            <a:spAutoFit/>
          </a:bodyPr>
          <a:lstStyle/>
          <a:p>
            <a:r>
              <a:rPr lang="en-US" sz="2000" b="1" u="sng" dirty="0" smtClean="0"/>
              <a:t>Basic Concepts in Classical Conditioning</a:t>
            </a:r>
            <a:endParaRPr lang="en-US" sz="2000" b="1" u="sng" dirty="0"/>
          </a:p>
        </p:txBody>
      </p:sp>
      <p:sp>
        <p:nvSpPr>
          <p:cNvPr id="6" name="Cloud 5"/>
          <p:cNvSpPr/>
          <p:nvPr/>
        </p:nvSpPr>
        <p:spPr>
          <a:xfrm>
            <a:off x="971549" y="2829224"/>
            <a:ext cx="3406141" cy="28057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chemeClr val="bg1"/>
                </a:solidFill>
              </a:rPr>
              <a:t>Stimulus generalization</a:t>
            </a:r>
          </a:p>
          <a:p>
            <a:pPr algn="ctr"/>
            <a:r>
              <a:rPr lang="en-US" b="1" dirty="0" smtClean="0">
                <a:solidFill>
                  <a:srgbClr val="C00000"/>
                </a:solidFill>
              </a:rPr>
              <a:t>(This is when individuals respond in the same way to experienced stimuli)</a:t>
            </a:r>
            <a:endParaRPr lang="en-US" b="1" dirty="0">
              <a:solidFill>
                <a:srgbClr val="C00000"/>
              </a:solidFill>
            </a:endParaRPr>
          </a:p>
        </p:txBody>
      </p:sp>
      <p:sp>
        <p:nvSpPr>
          <p:cNvPr id="7" name="Cloud 6"/>
          <p:cNvSpPr/>
          <p:nvPr/>
        </p:nvSpPr>
        <p:spPr>
          <a:xfrm>
            <a:off x="4510619" y="2829224"/>
            <a:ext cx="3406141" cy="28057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chemeClr val="bg1"/>
                </a:solidFill>
              </a:rPr>
              <a:t>Stimulus discrimination</a:t>
            </a:r>
          </a:p>
          <a:p>
            <a:pPr algn="ctr"/>
            <a:r>
              <a:rPr lang="en-US" b="1" dirty="0" smtClean="0">
                <a:solidFill>
                  <a:srgbClr val="C00000"/>
                </a:solidFill>
              </a:rPr>
              <a:t>(Organisms can learn to discriminate between various stimuli)</a:t>
            </a:r>
            <a:endParaRPr lang="en-US" b="1" dirty="0">
              <a:solidFill>
                <a:srgbClr val="C00000"/>
              </a:solidFill>
            </a:endParaRPr>
          </a:p>
        </p:txBody>
      </p:sp>
      <p:sp>
        <p:nvSpPr>
          <p:cNvPr id="8" name="Cloud 7"/>
          <p:cNvSpPr/>
          <p:nvPr/>
        </p:nvSpPr>
        <p:spPr>
          <a:xfrm>
            <a:off x="8130539" y="2789010"/>
            <a:ext cx="3406141" cy="2929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endParaRPr>
          </a:p>
          <a:p>
            <a:pPr algn="ctr"/>
            <a:r>
              <a:rPr lang="en-US" sz="1600" b="1" u="sng" dirty="0" smtClean="0">
                <a:solidFill>
                  <a:schemeClr val="bg1"/>
                </a:solidFill>
              </a:rPr>
              <a:t>Higher order conditioning</a:t>
            </a:r>
          </a:p>
          <a:p>
            <a:pPr algn="ctr"/>
            <a:r>
              <a:rPr lang="en-US" sz="1600" b="1" dirty="0" smtClean="0">
                <a:solidFill>
                  <a:srgbClr val="C00000"/>
                </a:solidFill>
              </a:rPr>
              <a:t>(This is when a neutral stimulus can cause the conditioned response sense if it had been associated with the conditioned stimulus</a:t>
            </a:r>
            <a:r>
              <a:rPr lang="en-US" b="1" dirty="0" smtClean="0">
                <a:solidFill>
                  <a:srgbClr val="C00000"/>
                </a:solidFill>
              </a:rPr>
              <a:t>.</a:t>
            </a:r>
            <a:endParaRPr lang="en-US" b="1" dirty="0">
              <a:solidFill>
                <a:srgbClr val="C00000"/>
              </a:solidFill>
            </a:endParaRPr>
          </a:p>
        </p:txBody>
      </p:sp>
    </p:spTree>
    <p:extLst>
      <p:ext uri="{BB962C8B-B14F-4D97-AF65-F5344CB8AC3E}">
        <p14:creationId xmlns:p14="http://schemas.microsoft.com/office/powerpoint/2010/main" val="23457831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Operant Conditioning: What It Is, How It Works, and Examples - Simply  Psych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8127" y="415498"/>
            <a:ext cx="3113873" cy="270920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61639" y="0"/>
            <a:ext cx="6096000" cy="830997"/>
          </a:xfrm>
          <a:prstGeom prst="rect">
            <a:avLst/>
          </a:prstGeom>
        </p:spPr>
        <p:txBody>
          <a:bodyPr>
            <a:spAutoFit/>
          </a:bodyPr>
          <a:lstStyle/>
          <a:p>
            <a:pPr marL="342900" indent="-342900">
              <a:buFont typeface="Arial" panose="020B0604020202020204" pitchFamily="34" charset="0"/>
              <a:buChar char="•"/>
            </a:pPr>
            <a:r>
              <a:rPr lang="en-US" sz="2400" b="1" u="sng" dirty="0"/>
              <a:t>Skinner’s Operant Conditioning and Thorndike Connectionism</a:t>
            </a:r>
          </a:p>
        </p:txBody>
      </p:sp>
      <p:sp>
        <p:nvSpPr>
          <p:cNvPr id="4" name="TextBox 3"/>
          <p:cNvSpPr txBox="1"/>
          <p:nvPr/>
        </p:nvSpPr>
        <p:spPr>
          <a:xfrm>
            <a:off x="995853" y="946399"/>
            <a:ext cx="10649134" cy="5632311"/>
          </a:xfrm>
          <a:prstGeom prst="rect">
            <a:avLst/>
          </a:prstGeom>
          <a:noFill/>
        </p:spPr>
        <p:txBody>
          <a:bodyPr wrap="none" rtlCol="0">
            <a:spAutoFit/>
          </a:bodyPr>
          <a:lstStyle/>
          <a:p>
            <a:r>
              <a:rPr lang="en-US" b="1" dirty="0" smtClean="0">
                <a:solidFill>
                  <a:srgbClr val="FFFF00"/>
                </a:solidFill>
              </a:rPr>
              <a:t>In  operant conditioning, behaviors are manipulated when either positive</a:t>
            </a:r>
          </a:p>
          <a:p>
            <a:r>
              <a:rPr lang="en-US" b="1" dirty="0" smtClean="0">
                <a:solidFill>
                  <a:srgbClr val="FFFF00"/>
                </a:solidFill>
              </a:rPr>
              <a:t>Or negative reinforcement follows them. Positive reinforcement </a:t>
            </a:r>
          </a:p>
          <a:p>
            <a:r>
              <a:rPr lang="en-US" b="1" dirty="0" smtClean="0">
                <a:solidFill>
                  <a:srgbClr val="FFFF00"/>
                </a:solidFill>
              </a:rPr>
              <a:t>Increases desired behaviors by following them with rewards. </a:t>
            </a:r>
          </a:p>
          <a:p>
            <a:r>
              <a:rPr lang="en-US" b="1" dirty="0" smtClean="0">
                <a:solidFill>
                  <a:srgbClr val="FFFF00"/>
                </a:solidFill>
              </a:rPr>
              <a:t>For example , if rat food dispensed every time a rat pushes a pedal, it </a:t>
            </a:r>
          </a:p>
          <a:p>
            <a:r>
              <a:rPr lang="en-US" b="1" dirty="0" smtClean="0">
                <a:solidFill>
                  <a:srgbClr val="FFFF00"/>
                </a:solidFill>
              </a:rPr>
              <a:t>Will repeatedly push that same pedal </a:t>
            </a:r>
            <a:r>
              <a:rPr lang="en-US" b="1" dirty="0" smtClean="0">
                <a:solidFill>
                  <a:srgbClr val="FFFF00"/>
                </a:solidFill>
              </a:rPr>
              <a:t>to </a:t>
            </a:r>
            <a:r>
              <a:rPr lang="en-US" b="1" dirty="0" smtClean="0">
                <a:solidFill>
                  <a:srgbClr val="FFFF00"/>
                </a:solidFill>
              </a:rPr>
              <a:t>get more edible treats . The </a:t>
            </a:r>
          </a:p>
          <a:p>
            <a:r>
              <a:rPr lang="en-US" b="1" dirty="0" smtClean="0">
                <a:solidFill>
                  <a:srgbClr val="FFFF00"/>
                </a:solidFill>
              </a:rPr>
              <a:t>Action of pushing the pedal , the desired behavior , has been </a:t>
            </a:r>
          </a:p>
          <a:p>
            <a:r>
              <a:rPr lang="en-US" b="1" dirty="0" smtClean="0">
                <a:solidFill>
                  <a:srgbClr val="FFFF00"/>
                </a:solidFill>
              </a:rPr>
              <a:t>Reinforcement with food .</a:t>
            </a:r>
          </a:p>
          <a:p>
            <a:r>
              <a:rPr lang="en-US" b="1" dirty="0" smtClean="0">
                <a:solidFill>
                  <a:srgbClr val="FFFF00"/>
                </a:solidFill>
              </a:rPr>
              <a:t>Negative reinforcement increase desired behaviors by allowing </a:t>
            </a:r>
          </a:p>
          <a:p>
            <a:r>
              <a:rPr lang="en-US" b="1" dirty="0" smtClean="0">
                <a:solidFill>
                  <a:srgbClr val="FFFF00"/>
                </a:solidFill>
              </a:rPr>
              <a:t>Subjects to escape punishment </a:t>
            </a:r>
            <a:r>
              <a:rPr lang="en-US" b="1" dirty="0" smtClean="0">
                <a:solidFill>
                  <a:srgbClr val="FFFF00"/>
                </a:solidFill>
              </a:rPr>
              <a:t>through </a:t>
            </a:r>
            <a:r>
              <a:rPr lang="en-US" b="1" dirty="0" smtClean="0">
                <a:solidFill>
                  <a:srgbClr val="FFFF00"/>
                </a:solidFill>
              </a:rPr>
              <a:t>their performance . For example</a:t>
            </a:r>
          </a:p>
          <a:p>
            <a:r>
              <a:rPr lang="en-US" b="1" dirty="0" smtClean="0">
                <a:solidFill>
                  <a:srgbClr val="FFFF00"/>
                </a:solidFill>
              </a:rPr>
              <a:t>If a rat received a painful electrical jolt that would not cease unless </a:t>
            </a:r>
          </a:p>
          <a:p>
            <a:r>
              <a:rPr lang="en-US" b="1" dirty="0" smtClean="0">
                <a:solidFill>
                  <a:srgbClr val="FFFF00"/>
                </a:solidFill>
              </a:rPr>
              <a:t>It pressed a pedal , it would begin </a:t>
            </a:r>
            <a:r>
              <a:rPr lang="en-US" b="1" dirty="0" smtClean="0">
                <a:solidFill>
                  <a:srgbClr val="FFFF00"/>
                </a:solidFill>
              </a:rPr>
              <a:t>to </a:t>
            </a:r>
            <a:r>
              <a:rPr lang="en-US" b="1" dirty="0" smtClean="0">
                <a:solidFill>
                  <a:srgbClr val="FFFF00"/>
                </a:solidFill>
              </a:rPr>
              <a:t>press it quickly following each </a:t>
            </a:r>
          </a:p>
          <a:p>
            <a:r>
              <a:rPr lang="en-US" b="1" dirty="0" smtClean="0">
                <a:solidFill>
                  <a:srgbClr val="FFFF00"/>
                </a:solidFill>
              </a:rPr>
              <a:t>Initial jolt to relieve its pain . The action of pushing the pedal , the </a:t>
            </a:r>
          </a:p>
          <a:p>
            <a:r>
              <a:rPr lang="en-US" b="1" dirty="0" smtClean="0">
                <a:solidFill>
                  <a:srgbClr val="FFFF00"/>
                </a:solidFill>
              </a:rPr>
              <a:t>Desired  behavior , has again been reinforcement </a:t>
            </a:r>
            <a:r>
              <a:rPr lang="en-US" b="1" dirty="0" smtClean="0">
                <a:solidFill>
                  <a:srgbClr val="FFFF00"/>
                </a:solidFill>
              </a:rPr>
              <a:t> </a:t>
            </a:r>
            <a:r>
              <a:rPr lang="en-US" b="1" dirty="0" smtClean="0">
                <a:solidFill>
                  <a:srgbClr val="FFFF00"/>
                </a:solidFill>
              </a:rPr>
              <a:t>though by a different method </a:t>
            </a:r>
          </a:p>
          <a:p>
            <a:r>
              <a:rPr lang="en-US" b="1" dirty="0">
                <a:solidFill>
                  <a:srgbClr val="FFFF00"/>
                </a:solidFill>
              </a:rPr>
              <a:t>t</a:t>
            </a:r>
            <a:r>
              <a:rPr lang="en-US" b="1" dirty="0" smtClean="0">
                <a:solidFill>
                  <a:srgbClr val="FFFF00"/>
                </a:solidFill>
              </a:rPr>
              <a:t>han before. </a:t>
            </a:r>
          </a:p>
          <a:p>
            <a:r>
              <a:rPr lang="en-US" b="1" dirty="0" smtClean="0">
                <a:solidFill>
                  <a:srgbClr val="FFFF00"/>
                </a:solidFill>
              </a:rPr>
              <a:t>The theory of B.F Skinner is based upon the idea that learning is a function of change behavior.</a:t>
            </a:r>
          </a:p>
          <a:p>
            <a:r>
              <a:rPr lang="en-US" b="1" dirty="0" smtClean="0">
                <a:solidFill>
                  <a:srgbClr val="FFFF00"/>
                </a:solidFill>
              </a:rPr>
              <a:t>Change in behavior are the result of an individual’s response to events (Stimuli) that occur in</a:t>
            </a:r>
          </a:p>
          <a:p>
            <a:r>
              <a:rPr lang="en-US" b="1" dirty="0">
                <a:solidFill>
                  <a:srgbClr val="FFFF00"/>
                </a:solidFill>
              </a:rPr>
              <a:t>t</a:t>
            </a:r>
            <a:r>
              <a:rPr lang="en-US" b="1" dirty="0" smtClean="0">
                <a:solidFill>
                  <a:srgbClr val="FFFF00"/>
                </a:solidFill>
              </a:rPr>
              <a:t>he environment.</a:t>
            </a:r>
          </a:p>
          <a:p>
            <a:r>
              <a:rPr lang="en-US" b="1" dirty="0">
                <a:solidFill>
                  <a:srgbClr val="FFFF00"/>
                </a:solidFill>
              </a:rPr>
              <a:t> </a:t>
            </a:r>
            <a:r>
              <a:rPr lang="en-US" b="1" dirty="0" smtClean="0">
                <a:solidFill>
                  <a:srgbClr val="FFFF00"/>
                </a:solidFill>
              </a:rPr>
              <a:t>  Skinner’s theory is that it attempted to provide behavioral explanations for a broad range of</a:t>
            </a:r>
          </a:p>
          <a:p>
            <a:r>
              <a:rPr lang="en-US" b="1" dirty="0" smtClean="0">
                <a:solidFill>
                  <a:srgbClr val="FFFF00"/>
                </a:solidFill>
              </a:rPr>
              <a:t>Cognitive phenomena. For example, Skinner explained drive (motivation) in terms of </a:t>
            </a:r>
          </a:p>
          <a:p>
            <a:r>
              <a:rPr lang="en-US" b="1" dirty="0" smtClean="0">
                <a:solidFill>
                  <a:srgbClr val="FFFF00"/>
                </a:solidFill>
              </a:rPr>
              <a:t>deprivation and reinforcement</a:t>
            </a:r>
          </a:p>
        </p:txBody>
      </p:sp>
    </p:spTree>
    <p:extLst>
      <p:ext uri="{BB962C8B-B14F-4D97-AF65-F5344CB8AC3E}">
        <p14:creationId xmlns:p14="http://schemas.microsoft.com/office/powerpoint/2010/main" val="465724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5573" y="1057667"/>
            <a:ext cx="10681658" cy="1323439"/>
          </a:xfrm>
          <a:prstGeom prst="rect">
            <a:avLst/>
          </a:prstGeom>
        </p:spPr>
        <p:txBody>
          <a:bodyPr wrap="square">
            <a:spAutoFit/>
          </a:bodyPr>
          <a:lstStyle/>
          <a:p>
            <a:r>
              <a:rPr lang="en-US" sz="2000" b="1" dirty="0" smtClean="0"/>
              <a:t>One </a:t>
            </a:r>
            <a:r>
              <a:rPr lang="en-US" sz="2000" b="1" dirty="0"/>
              <a:t>of the key figures in the development of constructivism is John Dewey, who believed that education should be centered around the learner and their experiences. Dewey believed that learning should be interactive and that students should be encouraged to explore and discover new information on their own.</a:t>
            </a:r>
            <a:endParaRPr lang="en-US" sz="4000" b="1" u="sng" dirty="0"/>
          </a:p>
        </p:txBody>
      </p:sp>
      <p:sp>
        <p:nvSpPr>
          <p:cNvPr id="3" name="Rectangle 2"/>
          <p:cNvSpPr/>
          <p:nvPr/>
        </p:nvSpPr>
        <p:spPr>
          <a:xfrm>
            <a:off x="631941" y="365210"/>
            <a:ext cx="7176965" cy="584775"/>
          </a:xfrm>
          <a:prstGeom prst="rect">
            <a:avLst/>
          </a:prstGeom>
        </p:spPr>
        <p:txBody>
          <a:bodyPr wrap="none">
            <a:spAutoFit/>
          </a:bodyPr>
          <a:lstStyle/>
          <a:p>
            <a:pPr marL="342900" indent="-342900">
              <a:buFont typeface="Arial" panose="020B0604020202020204" pitchFamily="34" charset="0"/>
              <a:buChar char="•"/>
            </a:pPr>
            <a:r>
              <a:rPr lang="en-US" sz="3200" b="1" u="sng" dirty="0"/>
              <a:t>Constructivist theory-John Dewey</a:t>
            </a:r>
          </a:p>
        </p:txBody>
      </p:sp>
      <p:sp>
        <p:nvSpPr>
          <p:cNvPr id="4" name="AutoShape 2" descr="Know Your Terms: Constructivism | Cult of Pedagog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stretch>
            <a:fillRect/>
          </a:stretch>
        </p:blipFill>
        <p:spPr>
          <a:xfrm>
            <a:off x="2479589" y="2488788"/>
            <a:ext cx="4378411" cy="3283808"/>
          </a:xfrm>
          <a:prstGeom prst="rect">
            <a:avLst/>
          </a:prstGeom>
        </p:spPr>
      </p:pic>
    </p:spTree>
    <p:extLst>
      <p:ext uri="{BB962C8B-B14F-4D97-AF65-F5344CB8AC3E}">
        <p14:creationId xmlns:p14="http://schemas.microsoft.com/office/powerpoint/2010/main" val="3441422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1492" y="342553"/>
            <a:ext cx="10272584" cy="3416320"/>
          </a:xfrm>
          <a:prstGeom prst="rect">
            <a:avLst/>
          </a:prstGeom>
        </p:spPr>
        <p:txBody>
          <a:bodyPr wrap="square">
            <a:spAutoFit/>
          </a:bodyPr>
          <a:lstStyle/>
          <a:p>
            <a:r>
              <a:rPr lang="en-US" b="1" dirty="0">
                <a:latin typeface="Google Sans"/>
              </a:rPr>
              <a:t>Dewey emphasizes inquiry and the integration of real world and classroom activities. The constructivist framework relies on the learners to be in control of their own acquisition of knowledge and encourages the instructor to serve as a facilitator</a:t>
            </a:r>
            <a:r>
              <a:rPr lang="en-US" b="1" dirty="0" smtClean="0">
                <a:latin typeface="Google Sans"/>
              </a:rPr>
              <a:t>.</a:t>
            </a:r>
          </a:p>
          <a:p>
            <a:r>
              <a:rPr lang="en-US" b="1" dirty="0" smtClean="0"/>
              <a:t>Both Dewey and Vygotsky(whose work he never read). Both Dewey and Vygotsky emphasized the role of cultural forms and meanings in perpetuating higher forms of human</a:t>
            </a:r>
          </a:p>
          <a:p>
            <a:r>
              <a:rPr lang="en-US" b="1" dirty="0" smtClean="0"/>
              <a:t>Thought, whereas Piaget focused on the role played  by logical and mathematical reasoning.</a:t>
            </a:r>
          </a:p>
          <a:p>
            <a:r>
              <a:rPr lang="en-US" b="1" dirty="0"/>
              <a:t> </a:t>
            </a:r>
            <a:r>
              <a:rPr lang="en-US" b="1" dirty="0" smtClean="0"/>
              <a:t>           On the other hand, with Piaget, Dewey emphasized the nurture of independence reasoning central to the liberal protestant heritage the two men shared. Indeed, Dewey’s broad theorizing of democracy’s implications for schooling can be seen to integrate the research emphases of the two psychologists.</a:t>
            </a:r>
          </a:p>
          <a:p>
            <a:r>
              <a:rPr lang="en-US" b="1" dirty="0"/>
              <a:t> </a:t>
            </a:r>
            <a:r>
              <a:rPr lang="en-US" b="1" dirty="0" smtClean="0"/>
              <a:t>     His research insists that learners need to connect real life experiences with school activities in order to make learning possible.</a:t>
            </a:r>
            <a:endParaRPr lang="en-US" b="1" dirty="0"/>
          </a:p>
        </p:txBody>
      </p:sp>
      <p:sp>
        <p:nvSpPr>
          <p:cNvPr id="3" name="Rectangle 2"/>
          <p:cNvSpPr/>
          <p:nvPr/>
        </p:nvSpPr>
        <p:spPr>
          <a:xfrm rot="10800000" flipV="1">
            <a:off x="1021492" y="4488554"/>
            <a:ext cx="10115202" cy="1754326"/>
          </a:xfrm>
          <a:prstGeom prst="rect">
            <a:avLst/>
          </a:prstGeom>
          <a:solidFill>
            <a:schemeClr val="accent5">
              <a:lumMod val="50000"/>
            </a:schemeClr>
          </a:solidFill>
        </p:spPr>
        <p:txBody>
          <a:bodyPr wrap="square">
            <a:spAutoFit/>
          </a:bodyPr>
          <a:lstStyle/>
          <a:p>
            <a:pPr marL="342900" indent="-342900">
              <a:buFont typeface="Arial" panose="020B0604020202020204" pitchFamily="34" charset="0"/>
              <a:buChar char="•"/>
            </a:pPr>
            <a:r>
              <a:rPr lang="en-US" b="1" dirty="0"/>
              <a:t>The humanistic theory in education. In history humanistic psychology is an outlook or system of thought that focuses on human beings rather than supernatural or divine insight. This system stresses that human beings are inherently good, and that basic needs are vital to human behaviors</a:t>
            </a:r>
            <a:r>
              <a:rPr lang="en-US" b="1" dirty="0" smtClean="0"/>
              <a:t>. The Humanistic approach develop in the 1960’s as a critical reaction to the technical emphases of both psychodynamic and behaviorist learning approaches to psychology.</a:t>
            </a:r>
            <a:endParaRPr lang="en-US" sz="3200" b="1" u="sng" dirty="0"/>
          </a:p>
        </p:txBody>
      </p:sp>
      <p:sp>
        <p:nvSpPr>
          <p:cNvPr id="4" name="Rectangle 3"/>
          <p:cNvSpPr/>
          <p:nvPr/>
        </p:nvSpPr>
        <p:spPr>
          <a:xfrm>
            <a:off x="661231" y="3800548"/>
            <a:ext cx="4685898" cy="646331"/>
          </a:xfrm>
          <a:prstGeom prst="rect">
            <a:avLst/>
          </a:prstGeom>
        </p:spPr>
        <p:txBody>
          <a:bodyPr wrap="none">
            <a:spAutoFit/>
          </a:bodyPr>
          <a:lstStyle/>
          <a:p>
            <a:pPr marL="342900" indent="-342900">
              <a:buFont typeface="Arial" panose="020B0604020202020204" pitchFamily="34" charset="0"/>
              <a:buChar char="•"/>
            </a:pPr>
            <a:r>
              <a:rPr lang="en-US" sz="3600" b="1" u="sng" dirty="0"/>
              <a:t>Humanistic Theory</a:t>
            </a:r>
          </a:p>
        </p:txBody>
      </p:sp>
    </p:spTree>
    <p:extLst>
      <p:ext uri="{BB962C8B-B14F-4D97-AF65-F5344CB8AC3E}">
        <p14:creationId xmlns:p14="http://schemas.microsoft.com/office/powerpoint/2010/main" val="2072124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6952" y="136634"/>
            <a:ext cx="10559301" cy="2308324"/>
          </a:xfrm>
          <a:prstGeom prst="rect">
            <a:avLst/>
          </a:prstGeom>
          <a:solidFill>
            <a:schemeClr val="accent5">
              <a:lumMod val="50000"/>
            </a:schemeClr>
          </a:solidFill>
        </p:spPr>
        <p:txBody>
          <a:bodyPr wrap="none" rtlCol="0">
            <a:spAutoFit/>
          </a:bodyPr>
          <a:lstStyle/>
          <a:p>
            <a:r>
              <a:rPr lang="en-US" dirty="0" smtClean="0"/>
              <a:t>There are a whole range of conditions that must be met before any person can work on becoming self</a:t>
            </a:r>
          </a:p>
          <a:p>
            <a:r>
              <a:rPr lang="en-US" dirty="0" smtClean="0"/>
              <a:t>-actualized , according to the “ needs hierarchy “ describe by Abraham </a:t>
            </a:r>
            <a:r>
              <a:rPr lang="en-US" dirty="0"/>
              <a:t>M</a:t>
            </a:r>
            <a:r>
              <a:rPr lang="en-US" dirty="0" smtClean="0"/>
              <a:t>aslow , people must</a:t>
            </a:r>
          </a:p>
          <a:p>
            <a:r>
              <a:rPr lang="en-US" dirty="0" smtClean="0"/>
              <a:t>First  secure their basic “organismic” needs (including adequate food, clothing and shelter </a:t>
            </a:r>
          </a:p>
          <a:p>
            <a:r>
              <a:rPr lang="en-US" dirty="0" smtClean="0"/>
              <a:t>Necessary to keep themselves alive). Having achieved the basics, they next worry about </a:t>
            </a:r>
          </a:p>
          <a:p>
            <a:r>
              <a:rPr lang="en-US" dirty="0" smtClean="0"/>
              <a:t>And work to achieve: a feeling of adequate safety , a sense of   belonging (to one or more social</a:t>
            </a:r>
          </a:p>
          <a:p>
            <a:r>
              <a:rPr lang="en-US" dirty="0" smtClean="0"/>
              <a:t>Groups and relationship ) sense of self – respect . Self- actualization , the drive to do all that </a:t>
            </a:r>
          </a:p>
          <a:p>
            <a:r>
              <a:rPr lang="en-US" dirty="0" smtClean="0"/>
              <a:t>You desire to do with your life , is something that only emerges as a motivator of behavior</a:t>
            </a:r>
          </a:p>
          <a:p>
            <a:r>
              <a:rPr lang="en-US" dirty="0" smtClean="0"/>
              <a:t>After all the earlier needs are adequately satisfied.</a:t>
            </a:r>
            <a:endParaRPr lang="en-US" dirty="0"/>
          </a:p>
        </p:txBody>
      </p:sp>
      <p:pic>
        <p:nvPicPr>
          <p:cNvPr id="5" name="Picture 4"/>
          <p:cNvPicPr>
            <a:picLocks noChangeAspect="1"/>
          </p:cNvPicPr>
          <p:nvPr/>
        </p:nvPicPr>
        <p:blipFill>
          <a:blip r:embed="rId2"/>
          <a:stretch>
            <a:fillRect/>
          </a:stretch>
        </p:blipFill>
        <p:spPr>
          <a:xfrm>
            <a:off x="2857829" y="2529525"/>
            <a:ext cx="4762172" cy="3086119"/>
          </a:xfrm>
          <a:prstGeom prst="rect">
            <a:avLst/>
          </a:prstGeom>
        </p:spPr>
      </p:pic>
    </p:spTree>
    <p:extLst>
      <p:ext uri="{BB962C8B-B14F-4D97-AF65-F5344CB8AC3E}">
        <p14:creationId xmlns:p14="http://schemas.microsoft.com/office/powerpoint/2010/main" val="20362300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0014" y="105103"/>
            <a:ext cx="10439717" cy="1200329"/>
          </a:xfrm>
          <a:prstGeom prst="rect">
            <a:avLst/>
          </a:prstGeom>
          <a:solidFill>
            <a:schemeClr val="accent5">
              <a:lumMod val="50000"/>
            </a:schemeClr>
          </a:solidFill>
        </p:spPr>
        <p:txBody>
          <a:bodyPr wrap="none" rtlCol="0">
            <a:spAutoFit/>
          </a:bodyPr>
          <a:lstStyle/>
          <a:p>
            <a:r>
              <a:rPr lang="en-US" dirty="0" smtClean="0"/>
              <a:t>The humanistic learning theory developed further and harnesses the idea that if students are upset</a:t>
            </a:r>
          </a:p>
          <a:p>
            <a:r>
              <a:rPr lang="en-US" dirty="0" smtClean="0"/>
              <a:t>Sad, or distressed , they’re less likely to be to focus on learning. This encourages teachers to create </a:t>
            </a:r>
          </a:p>
          <a:p>
            <a:r>
              <a:rPr lang="en-US" dirty="0" smtClean="0"/>
              <a:t>a classroom environment that helps students feel comfortable and safe so they can focus on their</a:t>
            </a:r>
          </a:p>
          <a:p>
            <a:r>
              <a:rPr lang="en-US" dirty="0" smtClean="0"/>
              <a:t>Learning. Emotions are at the center of humanism psychology.</a:t>
            </a:r>
            <a:endParaRPr lang="en-US" dirty="0"/>
          </a:p>
        </p:txBody>
      </p:sp>
      <p:sp>
        <p:nvSpPr>
          <p:cNvPr id="3" name="Rectangle 2"/>
          <p:cNvSpPr/>
          <p:nvPr/>
        </p:nvSpPr>
        <p:spPr>
          <a:xfrm>
            <a:off x="752911" y="1436554"/>
            <a:ext cx="5904180" cy="523220"/>
          </a:xfrm>
          <a:prstGeom prst="rect">
            <a:avLst/>
          </a:prstGeom>
        </p:spPr>
        <p:txBody>
          <a:bodyPr wrap="none">
            <a:spAutoFit/>
          </a:bodyPr>
          <a:lstStyle/>
          <a:p>
            <a:pPr marL="342900" indent="-342900">
              <a:buFont typeface="Arial" panose="020B0604020202020204" pitchFamily="34" charset="0"/>
              <a:buChar char="•"/>
            </a:pPr>
            <a:r>
              <a:rPr lang="en-US" sz="2800" b="1" u="sng" dirty="0"/>
              <a:t>Carl Rogers Humanistic Theory</a:t>
            </a:r>
          </a:p>
        </p:txBody>
      </p:sp>
      <p:pic>
        <p:nvPicPr>
          <p:cNvPr id="4" name="Picture 3"/>
          <p:cNvPicPr>
            <a:picLocks noChangeAspect="1"/>
          </p:cNvPicPr>
          <p:nvPr/>
        </p:nvPicPr>
        <p:blipFill rotWithShape="1">
          <a:blip r:embed="rId2"/>
          <a:srcRect l="13302" r="11809"/>
          <a:stretch/>
        </p:blipFill>
        <p:spPr>
          <a:xfrm>
            <a:off x="2060028" y="2249212"/>
            <a:ext cx="4708634" cy="3536683"/>
          </a:xfrm>
          <a:prstGeom prst="rect">
            <a:avLst/>
          </a:prstGeom>
        </p:spPr>
      </p:pic>
    </p:spTree>
    <p:extLst>
      <p:ext uri="{BB962C8B-B14F-4D97-AF65-F5344CB8AC3E}">
        <p14:creationId xmlns:p14="http://schemas.microsoft.com/office/powerpoint/2010/main" val="2424692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5930" y="197520"/>
            <a:ext cx="10268607" cy="5632311"/>
          </a:xfrm>
          <a:prstGeom prst="rect">
            <a:avLst/>
          </a:prstGeom>
        </p:spPr>
        <p:txBody>
          <a:bodyPr wrap="square">
            <a:spAutoFit/>
          </a:bodyPr>
          <a:lstStyle/>
          <a:p>
            <a:r>
              <a:rPr lang="en-US" b="1" dirty="0">
                <a:latin typeface="Google Sans"/>
              </a:rPr>
              <a:t>Carl Rogers believed that for a person to achieve self-actualization, they must be in a state of congruence. According to Rogers, we want to feel, experience, and behave in ways which are consistent with our self-image and which reflect what we would like to be like, our ideal-self</a:t>
            </a:r>
            <a:r>
              <a:rPr lang="en-US" b="1" dirty="0" smtClean="0">
                <a:latin typeface="Google Sans"/>
              </a:rPr>
              <a:t>.</a:t>
            </a:r>
          </a:p>
          <a:p>
            <a:r>
              <a:rPr lang="en-US" b="1" dirty="0">
                <a:latin typeface="Google Sans"/>
              </a:rPr>
              <a:t> </a:t>
            </a:r>
            <a:r>
              <a:rPr lang="en-US" b="1" dirty="0" smtClean="0">
                <a:latin typeface="Google Sans"/>
              </a:rPr>
              <a:t>      Carl Rogers(1902-1987) was a humanistic psychologist who agreed with the main assumptions of Abraham Maslow. However, Rogers(1959)added that for a person to “grow”,</a:t>
            </a:r>
          </a:p>
          <a:p>
            <a:r>
              <a:rPr lang="en-US" b="1" dirty="0" smtClean="0">
                <a:latin typeface="Google Sans"/>
              </a:rPr>
              <a:t>They an environment that provides them with genuineness, acceptance, and empathy. Without these, relationships and healthy personalities will not develop as they should, much</a:t>
            </a:r>
          </a:p>
          <a:p>
            <a:r>
              <a:rPr lang="en-US" b="1" dirty="0" smtClean="0">
                <a:latin typeface="Google Sans"/>
              </a:rPr>
              <a:t>Like a tree will not grow without sunlight and water.</a:t>
            </a:r>
          </a:p>
          <a:p>
            <a:r>
              <a:rPr lang="en-US" b="1" dirty="0">
                <a:latin typeface="Google Sans"/>
              </a:rPr>
              <a:t> </a:t>
            </a:r>
            <a:r>
              <a:rPr lang="en-US" b="1" dirty="0" smtClean="0">
                <a:latin typeface="Google Sans"/>
              </a:rPr>
              <a:t>      Carl Rogers is known as one of the best humanistic psychologists and psychotherapists of his time. At the beginning of his career, he worked with children, and later as he started working with adults and teaching, his mastery of the therapeutic approach became well-known.</a:t>
            </a:r>
          </a:p>
          <a:p>
            <a:r>
              <a:rPr lang="en-US" b="1" dirty="0">
                <a:latin typeface="Google Sans"/>
              </a:rPr>
              <a:t> </a:t>
            </a:r>
            <a:r>
              <a:rPr lang="en-US" b="1" dirty="0" smtClean="0">
                <a:latin typeface="Google Sans"/>
              </a:rPr>
              <a:t>   Carl Roger’s theory is looked at as phenomenological, existential, and humanistic. His theory is directly related to phenomenal field personality theory by Combs and </a:t>
            </a:r>
            <a:r>
              <a:rPr lang="en-US" b="1" dirty="0" err="1" smtClean="0">
                <a:latin typeface="Google Sans"/>
              </a:rPr>
              <a:t>Snygg</a:t>
            </a:r>
            <a:r>
              <a:rPr lang="en-US" b="1" dirty="0" smtClean="0">
                <a:latin typeface="Google Sans"/>
              </a:rPr>
              <a:t> that was introduced in the year 1949.</a:t>
            </a:r>
          </a:p>
          <a:p>
            <a:r>
              <a:rPr lang="en-US" b="1" dirty="0">
                <a:latin typeface="Google Sans"/>
              </a:rPr>
              <a:t> </a:t>
            </a:r>
            <a:r>
              <a:rPr lang="en-US" b="1" dirty="0" smtClean="0">
                <a:latin typeface="Google Sans"/>
              </a:rPr>
              <a:t>    Carl Rogers took this theory as a base and elaborated it extensively with his perceptions.</a:t>
            </a:r>
          </a:p>
          <a:p>
            <a:r>
              <a:rPr lang="en-US" b="1" dirty="0" smtClean="0">
                <a:latin typeface="Google Sans"/>
              </a:rPr>
              <a:t>There are sixteen Carl Rogers’s books and innumerable journal articles on his theories.</a:t>
            </a:r>
          </a:p>
          <a:p>
            <a:r>
              <a:rPr lang="en-US" b="1" dirty="0" smtClean="0">
                <a:latin typeface="Google Sans"/>
              </a:rPr>
              <a:t>He has encouraged a humanistic approach to conducting therapy and a scientific approach to evaluate therapy needs.</a:t>
            </a:r>
            <a:endParaRPr lang="en-US" b="1" dirty="0"/>
          </a:p>
        </p:txBody>
      </p:sp>
    </p:spTree>
    <p:extLst>
      <p:ext uri="{BB962C8B-B14F-4D97-AF65-F5344CB8AC3E}">
        <p14:creationId xmlns:p14="http://schemas.microsoft.com/office/powerpoint/2010/main" val="22371175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0247" y="73572"/>
            <a:ext cx="3483646" cy="584775"/>
          </a:xfrm>
          <a:prstGeom prst="rect">
            <a:avLst/>
          </a:prstGeom>
          <a:solidFill>
            <a:srgbClr val="C00000"/>
          </a:solidFill>
        </p:spPr>
        <p:txBody>
          <a:bodyPr wrap="none" rtlCol="0">
            <a:spAutoFit/>
          </a:bodyPr>
          <a:lstStyle/>
          <a:p>
            <a:r>
              <a:rPr lang="en-US" sz="3200" b="1" u="sng" dirty="0" smtClean="0"/>
              <a:t>Model Questions</a:t>
            </a:r>
            <a:endParaRPr lang="en-US" sz="3200" b="1" u="sng" dirty="0"/>
          </a:p>
        </p:txBody>
      </p:sp>
      <p:sp>
        <p:nvSpPr>
          <p:cNvPr id="3" name="TextBox 2"/>
          <p:cNvSpPr txBox="1"/>
          <p:nvPr/>
        </p:nvSpPr>
        <p:spPr>
          <a:xfrm>
            <a:off x="1124608" y="840828"/>
            <a:ext cx="8845114" cy="2862322"/>
          </a:xfrm>
          <a:prstGeom prst="rect">
            <a:avLst/>
          </a:prstGeom>
          <a:solidFill>
            <a:srgbClr val="FFFF00"/>
          </a:solidFill>
        </p:spPr>
        <p:txBody>
          <a:bodyPr wrap="none" rtlCol="0">
            <a:spAutoFit/>
          </a:bodyPr>
          <a:lstStyle/>
          <a:p>
            <a:pPr marL="342900" indent="-342900">
              <a:buAutoNum type="arabicPeriod"/>
            </a:pPr>
            <a:r>
              <a:rPr lang="en-US" b="1" dirty="0" smtClean="0">
                <a:solidFill>
                  <a:schemeClr val="bg1"/>
                </a:solidFill>
              </a:rPr>
              <a:t>What is meaning and definition of motivation?</a:t>
            </a:r>
          </a:p>
          <a:p>
            <a:pPr marL="342900" indent="-342900">
              <a:buAutoNum type="arabicPeriod"/>
            </a:pPr>
            <a:r>
              <a:rPr lang="en-US" b="1" dirty="0" smtClean="0">
                <a:solidFill>
                  <a:schemeClr val="bg1"/>
                </a:solidFill>
              </a:rPr>
              <a:t>Describe the Maslow theory of Motivation and it’s educational implications?</a:t>
            </a:r>
          </a:p>
          <a:p>
            <a:pPr marL="342900" indent="-342900">
              <a:buAutoNum type="arabicPeriod"/>
            </a:pPr>
            <a:r>
              <a:rPr lang="en-US" b="1" dirty="0" smtClean="0">
                <a:solidFill>
                  <a:schemeClr val="bg1"/>
                </a:solidFill>
              </a:rPr>
              <a:t>Write the notes on level of Aspiration.</a:t>
            </a:r>
          </a:p>
          <a:p>
            <a:pPr marL="342900" indent="-342900">
              <a:buAutoNum type="arabicPeriod"/>
            </a:pPr>
            <a:r>
              <a:rPr lang="en-US" b="1" dirty="0" smtClean="0">
                <a:solidFill>
                  <a:schemeClr val="bg1"/>
                </a:solidFill>
              </a:rPr>
              <a:t>Write brief notes on:</a:t>
            </a:r>
          </a:p>
          <a:p>
            <a:r>
              <a:rPr lang="en-US" b="1" dirty="0">
                <a:solidFill>
                  <a:schemeClr val="bg1"/>
                </a:solidFill>
              </a:rPr>
              <a:t> </a:t>
            </a:r>
            <a:r>
              <a:rPr lang="en-US" b="1" dirty="0" smtClean="0">
                <a:solidFill>
                  <a:schemeClr val="bg1"/>
                </a:solidFill>
              </a:rPr>
              <a:t>     a) Jean </a:t>
            </a:r>
            <a:r>
              <a:rPr lang="en-US" b="1" dirty="0" err="1" smtClean="0">
                <a:solidFill>
                  <a:schemeClr val="bg1"/>
                </a:solidFill>
              </a:rPr>
              <a:t>Piajet</a:t>
            </a:r>
            <a:r>
              <a:rPr lang="en-US" b="1" dirty="0" smtClean="0">
                <a:solidFill>
                  <a:schemeClr val="bg1"/>
                </a:solidFill>
              </a:rPr>
              <a:t> in Conductive Theory</a:t>
            </a:r>
          </a:p>
          <a:p>
            <a:r>
              <a:rPr lang="en-US" b="1" dirty="0">
                <a:solidFill>
                  <a:schemeClr val="bg1"/>
                </a:solidFill>
              </a:rPr>
              <a:t> </a:t>
            </a:r>
            <a:r>
              <a:rPr lang="en-US" b="1" dirty="0" smtClean="0">
                <a:solidFill>
                  <a:schemeClr val="bg1"/>
                </a:solidFill>
              </a:rPr>
              <a:t>     b) Pavlov’s classical conditioning</a:t>
            </a:r>
          </a:p>
          <a:p>
            <a:r>
              <a:rPr lang="en-US" b="1" dirty="0">
                <a:solidFill>
                  <a:schemeClr val="bg1"/>
                </a:solidFill>
              </a:rPr>
              <a:t> </a:t>
            </a:r>
            <a:r>
              <a:rPr lang="en-US" b="1" dirty="0" smtClean="0">
                <a:solidFill>
                  <a:schemeClr val="bg1"/>
                </a:solidFill>
              </a:rPr>
              <a:t>     c) </a:t>
            </a:r>
            <a:r>
              <a:rPr lang="en-US" b="1" dirty="0" err="1" smtClean="0">
                <a:solidFill>
                  <a:schemeClr val="bg1"/>
                </a:solidFill>
              </a:rPr>
              <a:t>Skinner”s</a:t>
            </a:r>
            <a:r>
              <a:rPr lang="en-US" b="1" dirty="0" smtClean="0">
                <a:solidFill>
                  <a:schemeClr val="bg1"/>
                </a:solidFill>
              </a:rPr>
              <a:t> Operant conditioning</a:t>
            </a:r>
          </a:p>
          <a:p>
            <a:r>
              <a:rPr lang="en-US" b="1" dirty="0">
                <a:solidFill>
                  <a:schemeClr val="bg1"/>
                </a:solidFill>
              </a:rPr>
              <a:t> </a:t>
            </a:r>
            <a:r>
              <a:rPr lang="en-US" b="1" dirty="0" smtClean="0">
                <a:solidFill>
                  <a:schemeClr val="bg1"/>
                </a:solidFill>
              </a:rPr>
              <a:t>     d) Thorndike connectionism theory</a:t>
            </a:r>
          </a:p>
          <a:p>
            <a:r>
              <a:rPr lang="en-US" b="1" dirty="0">
                <a:solidFill>
                  <a:schemeClr val="bg1"/>
                </a:solidFill>
              </a:rPr>
              <a:t> </a:t>
            </a:r>
            <a:r>
              <a:rPr lang="en-US" b="1" dirty="0" smtClean="0">
                <a:solidFill>
                  <a:schemeClr val="bg1"/>
                </a:solidFill>
              </a:rPr>
              <a:t>     e) John Dewey </a:t>
            </a:r>
            <a:r>
              <a:rPr lang="en-US" b="1" dirty="0" err="1" smtClean="0">
                <a:solidFill>
                  <a:schemeClr val="bg1"/>
                </a:solidFill>
              </a:rPr>
              <a:t>constructivise</a:t>
            </a:r>
            <a:r>
              <a:rPr lang="en-US" b="1" dirty="0" smtClean="0">
                <a:solidFill>
                  <a:schemeClr val="bg1"/>
                </a:solidFill>
              </a:rPr>
              <a:t> theory</a:t>
            </a:r>
          </a:p>
          <a:p>
            <a:r>
              <a:rPr lang="en-US" b="1" dirty="0">
                <a:solidFill>
                  <a:schemeClr val="bg1"/>
                </a:solidFill>
              </a:rPr>
              <a:t> </a:t>
            </a:r>
            <a:r>
              <a:rPr lang="en-US" b="1" dirty="0" smtClean="0">
                <a:solidFill>
                  <a:schemeClr val="bg1"/>
                </a:solidFill>
              </a:rPr>
              <a:t>     f)  Carl Rogers Humanistic theory</a:t>
            </a:r>
            <a:endParaRPr lang="en-US" b="1" dirty="0">
              <a:solidFill>
                <a:schemeClr val="bg1"/>
              </a:solidFill>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993" b="99504" l="69043" r="96387"/>
                    </a14:imgEffect>
                  </a14:imgLayer>
                </a14:imgProps>
              </a:ext>
            </a:extLst>
          </a:blip>
          <a:srcRect l="66272"/>
          <a:stretch/>
        </p:blipFill>
        <p:spPr>
          <a:xfrm>
            <a:off x="9186041" y="1656857"/>
            <a:ext cx="3289738" cy="3838575"/>
          </a:xfrm>
          <a:prstGeom prst="rect">
            <a:avLst/>
          </a:prstGeom>
        </p:spPr>
      </p:pic>
    </p:spTree>
    <p:extLst>
      <p:ext uri="{BB962C8B-B14F-4D97-AF65-F5344CB8AC3E}">
        <p14:creationId xmlns:p14="http://schemas.microsoft.com/office/powerpoint/2010/main" val="11003666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434340"/>
            <a:ext cx="11372850" cy="6187440"/>
          </a:xfrm>
          <a:prstGeom prst="rect">
            <a:avLst/>
          </a:prstGeom>
        </p:spPr>
      </p:pic>
    </p:spTree>
    <p:extLst>
      <p:ext uri="{BB962C8B-B14F-4D97-AF65-F5344CB8AC3E}">
        <p14:creationId xmlns:p14="http://schemas.microsoft.com/office/powerpoint/2010/main" val="25339196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Madison</Template>
  <TotalTime>4821</TotalTime>
  <Words>2750</Words>
  <Application>Microsoft Office PowerPoint</Application>
  <PresentationFormat>Widescreen</PresentationFormat>
  <Paragraphs>193</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Google Sans</vt:lpstr>
      <vt:lpstr>MS Shell Dlg 2</vt:lpstr>
      <vt:lpstr>Wingdings</vt:lpstr>
      <vt:lpstr>Wingdings 3</vt:lpstr>
      <vt:lpstr>Madison</vt:lpstr>
      <vt:lpstr>MOTIVATION AND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AND LEARNING</dc:title>
  <dc:creator>Admin</dc:creator>
  <cp:lastModifiedBy>Admin</cp:lastModifiedBy>
  <cp:revision>80</cp:revision>
  <dcterms:created xsi:type="dcterms:W3CDTF">2023-09-05T09:52:19Z</dcterms:created>
  <dcterms:modified xsi:type="dcterms:W3CDTF">2023-09-08T20:04:28Z</dcterms:modified>
</cp:coreProperties>
</file>