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2" r:id="rId27"/>
    <p:sldId id="281"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5" d="100"/>
          <a:sy n="75" d="100"/>
        </p:scale>
        <p:origin x="54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3FFA7D8-F08A-45E6-B7BC-91370AFF8F33}"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68DC8A-2FB8-49F8-9D62-3B700E09DF41}" type="slidenum">
              <a:rPr lang="en-US" smtClean="0"/>
              <a:t>‹#›</a:t>
            </a:fld>
            <a:endParaRPr lang="en-US"/>
          </a:p>
        </p:txBody>
      </p:sp>
    </p:spTree>
    <p:extLst>
      <p:ext uri="{BB962C8B-B14F-4D97-AF65-F5344CB8AC3E}">
        <p14:creationId xmlns:p14="http://schemas.microsoft.com/office/powerpoint/2010/main" val="4170391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03FFA7D8-F08A-45E6-B7BC-91370AFF8F33}"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68DC8A-2FB8-49F8-9D62-3B700E09DF41}" type="slidenum">
              <a:rPr lang="en-US" smtClean="0"/>
              <a:t>‹#›</a:t>
            </a:fld>
            <a:endParaRPr lang="en-US"/>
          </a:p>
        </p:txBody>
      </p:sp>
    </p:spTree>
    <p:extLst>
      <p:ext uri="{BB962C8B-B14F-4D97-AF65-F5344CB8AC3E}">
        <p14:creationId xmlns:p14="http://schemas.microsoft.com/office/powerpoint/2010/main" val="2610766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3FFA7D8-F08A-45E6-B7BC-91370AFF8F33}"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68DC8A-2FB8-49F8-9D62-3B700E09DF41}" type="slidenum">
              <a:rPr lang="en-US" smtClean="0"/>
              <a:t>‹#›</a:t>
            </a:fld>
            <a:endParaRPr lang="en-US"/>
          </a:p>
        </p:txBody>
      </p:sp>
    </p:spTree>
    <p:extLst>
      <p:ext uri="{BB962C8B-B14F-4D97-AF65-F5344CB8AC3E}">
        <p14:creationId xmlns:p14="http://schemas.microsoft.com/office/powerpoint/2010/main" val="1236384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3FFA7D8-F08A-45E6-B7BC-91370AFF8F33}"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68DC8A-2FB8-49F8-9D62-3B700E09DF41}" type="slidenum">
              <a:rPr lang="en-US" smtClean="0"/>
              <a:t>‹#›</a:t>
            </a:fld>
            <a:endParaRPr lang="en-US"/>
          </a:p>
        </p:txBody>
      </p:sp>
    </p:spTree>
    <p:extLst>
      <p:ext uri="{BB962C8B-B14F-4D97-AF65-F5344CB8AC3E}">
        <p14:creationId xmlns:p14="http://schemas.microsoft.com/office/powerpoint/2010/main" val="2773823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3FFA7D8-F08A-45E6-B7BC-91370AFF8F33}"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68DC8A-2FB8-49F8-9D62-3B700E09DF41}" type="slidenum">
              <a:rPr lang="en-US" smtClean="0"/>
              <a:t>‹#›</a:t>
            </a:fld>
            <a:endParaRPr lang="en-US"/>
          </a:p>
        </p:txBody>
      </p:sp>
    </p:spTree>
    <p:extLst>
      <p:ext uri="{BB962C8B-B14F-4D97-AF65-F5344CB8AC3E}">
        <p14:creationId xmlns:p14="http://schemas.microsoft.com/office/powerpoint/2010/main" val="734167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03FFA7D8-F08A-45E6-B7BC-91370AFF8F33}" type="datetimeFigureOut">
              <a:rPr lang="en-US" smtClean="0"/>
              <a:t>8/21/2023</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6368DC8A-2FB8-49F8-9D62-3B700E09DF41}" type="slidenum">
              <a:rPr lang="en-US" smtClean="0"/>
              <a:t>‹#›</a:t>
            </a:fld>
            <a:endParaRPr lang="en-US"/>
          </a:p>
        </p:txBody>
      </p:sp>
    </p:spTree>
    <p:extLst>
      <p:ext uri="{BB962C8B-B14F-4D97-AF65-F5344CB8AC3E}">
        <p14:creationId xmlns:p14="http://schemas.microsoft.com/office/powerpoint/2010/main" val="3296682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03FFA7D8-F08A-45E6-B7BC-91370AFF8F33}" type="datetimeFigureOut">
              <a:rPr lang="en-US" smtClean="0"/>
              <a:t>8/21/2023</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6368DC8A-2FB8-49F8-9D62-3B700E09DF41}" type="slidenum">
              <a:rPr lang="en-US" smtClean="0"/>
              <a:t>‹#›</a:t>
            </a:fld>
            <a:endParaRPr lang="en-US"/>
          </a:p>
        </p:txBody>
      </p:sp>
    </p:spTree>
    <p:extLst>
      <p:ext uri="{BB962C8B-B14F-4D97-AF65-F5344CB8AC3E}">
        <p14:creationId xmlns:p14="http://schemas.microsoft.com/office/powerpoint/2010/main" val="3878684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03FFA7D8-F08A-45E6-B7BC-91370AFF8F33}" type="datetimeFigureOut">
              <a:rPr lang="en-US" smtClean="0"/>
              <a:t>8/21/2023</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6368DC8A-2FB8-49F8-9D62-3B700E09DF41}" type="slidenum">
              <a:rPr lang="en-US" smtClean="0"/>
              <a:t>‹#›</a:t>
            </a:fld>
            <a:endParaRPr lang="en-US"/>
          </a:p>
        </p:txBody>
      </p:sp>
    </p:spTree>
    <p:extLst>
      <p:ext uri="{BB962C8B-B14F-4D97-AF65-F5344CB8AC3E}">
        <p14:creationId xmlns:p14="http://schemas.microsoft.com/office/powerpoint/2010/main" val="852886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3FFA7D8-F08A-45E6-B7BC-91370AFF8F33}"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68DC8A-2FB8-49F8-9D62-3B700E09DF41}" type="slidenum">
              <a:rPr lang="en-US" smtClean="0"/>
              <a:t>‹#›</a:t>
            </a:fld>
            <a:endParaRPr lang="en-US"/>
          </a:p>
        </p:txBody>
      </p:sp>
    </p:spTree>
    <p:extLst>
      <p:ext uri="{BB962C8B-B14F-4D97-AF65-F5344CB8AC3E}">
        <p14:creationId xmlns:p14="http://schemas.microsoft.com/office/powerpoint/2010/main" val="3304651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3FFA7D8-F08A-45E6-B7BC-91370AFF8F33}"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68DC8A-2FB8-49F8-9D62-3B700E09DF41}" type="slidenum">
              <a:rPr lang="en-US" smtClean="0"/>
              <a:t>‹#›</a:t>
            </a:fld>
            <a:endParaRPr lang="en-US"/>
          </a:p>
        </p:txBody>
      </p:sp>
    </p:spTree>
    <p:extLst>
      <p:ext uri="{BB962C8B-B14F-4D97-AF65-F5344CB8AC3E}">
        <p14:creationId xmlns:p14="http://schemas.microsoft.com/office/powerpoint/2010/main" val="718816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03FFA7D8-F08A-45E6-B7BC-91370AFF8F33}"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68DC8A-2FB8-49F8-9D62-3B700E09DF41}" type="slidenum">
              <a:rPr lang="en-US" smtClean="0"/>
              <a:t>‹#›</a:t>
            </a:fld>
            <a:endParaRPr lang="en-US"/>
          </a:p>
        </p:txBody>
      </p:sp>
    </p:spTree>
    <p:extLst>
      <p:ext uri="{BB962C8B-B14F-4D97-AF65-F5344CB8AC3E}">
        <p14:creationId xmlns:p14="http://schemas.microsoft.com/office/powerpoint/2010/main" val="3919636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03FFA7D8-F08A-45E6-B7BC-91370AFF8F33}"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68DC8A-2FB8-49F8-9D62-3B700E09DF41}"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0887284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3FFA7D8-F08A-45E6-B7BC-91370AFF8F33}"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68DC8A-2FB8-49F8-9D62-3B700E09DF41}" type="slidenum">
              <a:rPr lang="en-US" smtClean="0"/>
              <a:t>‹#›</a:t>
            </a:fld>
            <a:endParaRPr lang="en-US"/>
          </a:p>
        </p:txBody>
      </p:sp>
    </p:spTree>
    <p:extLst>
      <p:ext uri="{BB962C8B-B14F-4D97-AF65-F5344CB8AC3E}">
        <p14:creationId xmlns:p14="http://schemas.microsoft.com/office/powerpoint/2010/main" val="18471197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3FFA7D8-F08A-45E6-B7BC-91370AFF8F33}" type="datetimeFigureOut">
              <a:rPr lang="en-US" smtClean="0"/>
              <a:t>8/21/2023</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68DC8A-2FB8-49F8-9D62-3B700E09DF41}" type="slidenum">
              <a:rPr lang="en-US" smtClean="0"/>
              <a:t>‹#›</a:t>
            </a:fld>
            <a:endParaRPr lang="en-US"/>
          </a:p>
        </p:txBody>
      </p:sp>
    </p:spTree>
    <p:extLst>
      <p:ext uri="{BB962C8B-B14F-4D97-AF65-F5344CB8AC3E}">
        <p14:creationId xmlns:p14="http://schemas.microsoft.com/office/powerpoint/2010/main" val="35858199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3FFA7D8-F08A-45E6-B7BC-91370AFF8F33}" type="datetimeFigureOut">
              <a:rPr lang="en-US" smtClean="0"/>
              <a:t>8/21/2023</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68DC8A-2FB8-49F8-9D62-3B700E09DF41}" type="slidenum">
              <a:rPr lang="en-US" smtClean="0"/>
              <a:t>‹#›</a:t>
            </a:fld>
            <a:endParaRPr lang="en-US"/>
          </a:p>
        </p:txBody>
      </p:sp>
    </p:spTree>
    <p:extLst>
      <p:ext uri="{BB962C8B-B14F-4D97-AF65-F5344CB8AC3E}">
        <p14:creationId xmlns:p14="http://schemas.microsoft.com/office/powerpoint/2010/main" val="17708690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3FFA7D8-F08A-45E6-B7BC-91370AFF8F33}"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68DC8A-2FB8-49F8-9D62-3B700E09DF41}" type="slidenum">
              <a:rPr lang="en-US" smtClean="0"/>
              <a:t>‹#›</a:t>
            </a:fld>
            <a:endParaRPr lang="en-US"/>
          </a:p>
        </p:txBody>
      </p:sp>
    </p:spTree>
    <p:extLst>
      <p:ext uri="{BB962C8B-B14F-4D97-AF65-F5344CB8AC3E}">
        <p14:creationId xmlns:p14="http://schemas.microsoft.com/office/powerpoint/2010/main" val="17311492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3FFA7D8-F08A-45E6-B7BC-91370AFF8F33}"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68DC8A-2FB8-49F8-9D62-3B700E09DF41}" type="slidenum">
              <a:rPr lang="en-US" smtClean="0"/>
              <a:t>‹#›</a:t>
            </a:fld>
            <a:endParaRPr lang="en-US"/>
          </a:p>
        </p:txBody>
      </p:sp>
    </p:spTree>
    <p:extLst>
      <p:ext uri="{BB962C8B-B14F-4D97-AF65-F5344CB8AC3E}">
        <p14:creationId xmlns:p14="http://schemas.microsoft.com/office/powerpoint/2010/main" val="3690813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03FFA7D8-F08A-45E6-B7BC-91370AFF8F33}" type="datetimeFigureOut">
              <a:rPr lang="en-US" smtClean="0"/>
              <a:t>8/21/2023</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368DC8A-2FB8-49F8-9D62-3B700E09DF41}" type="slidenum">
              <a:rPr lang="en-US" smtClean="0"/>
              <a:t>‹#›</a:t>
            </a:fld>
            <a:endParaRPr lang="en-US"/>
          </a:p>
        </p:txBody>
      </p:sp>
    </p:spTree>
    <p:extLst>
      <p:ext uri="{BB962C8B-B14F-4D97-AF65-F5344CB8AC3E}">
        <p14:creationId xmlns:p14="http://schemas.microsoft.com/office/powerpoint/2010/main" val="320750142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58538" y="1394792"/>
            <a:ext cx="8825658" cy="3329581"/>
          </a:xfrm>
        </p:spPr>
        <p:txBody>
          <a:bodyPr/>
          <a:lstStyle/>
          <a:p>
            <a:r>
              <a:rPr lang="en-US" dirty="0" smtClean="0"/>
              <a:t/>
            </a:r>
            <a:br>
              <a:rPr lang="en-US" dirty="0" smtClean="0"/>
            </a:br>
            <a:r>
              <a:rPr lang="en-US" sz="9600" b="1" dirty="0" smtClean="0">
                <a:solidFill>
                  <a:srgbClr val="FFC000"/>
                </a:solidFill>
              </a:rPr>
              <a:t>EDUCATIONAL PSYCHOLOGY</a:t>
            </a:r>
            <a:endParaRPr lang="en-US" sz="9600" b="1" dirty="0">
              <a:solidFill>
                <a:srgbClr val="FFC000"/>
              </a:solidFill>
            </a:endParaRPr>
          </a:p>
        </p:txBody>
      </p:sp>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6" name="Rectangle 5"/>
          <p:cNvSpPr/>
          <p:nvPr/>
        </p:nvSpPr>
        <p:spPr>
          <a:xfrm>
            <a:off x="0" y="5890564"/>
            <a:ext cx="5185611" cy="94693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4532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95131" y="583096"/>
            <a:ext cx="7606747" cy="5878532"/>
          </a:xfrm>
          <a:prstGeom prst="rect">
            <a:avLst/>
          </a:prstGeom>
          <a:noFill/>
        </p:spPr>
        <p:txBody>
          <a:bodyPr wrap="square" rtlCol="0">
            <a:spAutoFit/>
          </a:bodyPr>
          <a:lstStyle/>
          <a:p>
            <a:r>
              <a:rPr lang="en-US" sz="2400" b="1" dirty="0" smtClean="0">
                <a:solidFill>
                  <a:srgbClr val="FF0000"/>
                </a:solidFill>
              </a:rPr>
              <a:t>UNIT:1</a:t>
            </a:r>
          </a:p>
          <a:p>
            <a:r>
              <a:rPr lang="en-US" sz="3200" b="1" dirty="0" smtClean="0">
                <a:solidFill>
                  <a:srgbClr val="FFC000"/>
                </a:solidFill>
              </a:rPr>
              <a:t>EDUCATIONAL PSYCHOLOGY AND HUMAN GROWTH AND DEVELOPMENT</a:t>
            </a:r>
          </a:p>
          <a:p>
            <a:endParaRPr lang="en-US" sz="3200" b="1" dirty="0" smtClean="0">
              <a:solidFill>
                <a:srgbClr val="FFC000"/>
              </a:solidFill>
            </a:endParaRPr>
          </a:p>
          <a:p>
            <a:pPr marL="457200" indent="-457200">
              <a:buFont typeface="Arial" panose="020B0604020202020204" pitchFamily="34" charset="0"/>
              <a:buChar char="•"/>
            </a:pPr>
            <a:r>
              <a:rPr lang="en-US" sz="2800" b="1" dirty="0" smtClean="0"/>
              <a:t>Meaning of psychology</a:t>
            </a:r>
          </a:p>
          <a:p>
            <a:pPr marL="457200" indent="-457200">
              <a:buFont typeface="Arial" panose="020B0604020202020204" pitchFamily="34" charset="0"/>
              <a:buChar char="•"/>
            </a:pPr>
            <a:r>
              <a:rPr lang="en-US" sz="2800" b="1" dirty="0" smtClean="0"/>
              <a:t>Definitions of psychology</a:t>
            </a:r>
          </a:p>
          <a:p>
            <a:pPr marL="457200" indent="-457200">
              <a:buFont typeface="Arial" panose="020B0604020202020204" pitchFamily="34" charset="0"/>
              <a:buChar char="•"/>
            </a:pPr>
            <a:r>
              <a:rPr lang="en-US" sz="2800" b="1" dirty="0" smtClean="0"/>
              <a:t>Educational psychology</a:t>
            </a:r>
          </a:p>
          <a:p>
            <a:pPr marL="457200" indent="-457200">
              <a:buFont typeface="Arial" panose="020B0604020202020204" pitchFamily="34" charset="0"/>
              <a:buChar char="•"/>
            </a:pPr>
            <a:r>
              <a:rPr lang="en-US" sz="2800" b="1" dirty="0" smtClean="0"/>
              <a:t>Meaning of educational psychology</a:t>
            </a:r>
          </a:p>
          <a:p>
            <a:pPr marL="457200" indent="-457200">
              <a:buFont typeface="Arial" panose="020B0604020202020204" pitchFamily="34" charset="0"/>
              <a:buChar char="•"/>
            </a:pPr>
            <a:r>
              <a:rPr lang="en-US" sz="2800" b="1" dirty="0" smtClean="0"/>
              <a:t>Scope of educational psychology</a:t>
            </a:r>
          </a:p>
          <a:p>
            <a:pPr marL="457200" indent="-457200">
              <a:buFont typeface="Arial" panose="020B0604020202020204" pitchFamily="34" charset="0"/>
              <a:buChar char="•"/>
            </a:pPr>
            <a:r>
              <a:rPr lang="en-US" sz="2800" b="1" dirty="0" smtClean="0"/>
              <a:t>Significance of educational psychology</a:t>
            </a:r>
          </a:p>
          <a:p>
            <a:pPr marL="457200" indent="-457200">
              <a:buFont typeface="Arial" panose="020B0604020202020204" pitchFamily="34" charset="0"/>
              <a:buChar char="•"/>
            </a:pPr>
            <a:r>
              <a:rPr lang="en-US" sz="2800" b="1" dirty="0" smtClean="0"/>
              <a:t>Dimensions of human growth and development</a:t>
            </a:r>
          </a:p>
          <a:p>
            <a:endParaRPr lang="en-US" sz="3200" b="1" dirty="0">
              <a:solidFill>
                <a:srgbClr val="FFC000"/>
              </a:solidFill>
            </a:endParaRPr>
          </a:p>
        </p:txBody>
      </p:sp>
    </p:spTree>
    <p:extLst>
      <p:ext uri="{BB962C8B-B14F-4D97-AF65-F5344CB8AC3E}">
        <p14:creationId xmlns:p14="http://schemas.microsoft.com/office/powerpoint/2010/main" val="28648841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84244" y="1802295"/>
            <a:ext cx="8388626" cy="2831544"/>
          </a:xfrm>
          <a:prstGeom prst="rect">
            <a:avLst/>
          </a:prstGeom>
          <a:noFill/>
        </p:spPr>
        <p:txBody>
          <a:bodyPr wrap="square" rtlCol="0">
            <a:spAutoFit/>
          </a:bodyPr>
          <a:lstStyle/>
          <a:p>
            <a:pPr marL="457200" indent="-457200">
              <a:buFont typeface="Arial" panose="020B0604020202020204" pitchFamily="34" charset="0"/>
              <a:buChar char="•"/>
            </a:pPr>
            <a:r>
              <a:rPr lang="en-US" sz="3200" b="1" dirty="0"/>
              <a:t>Infancy stage</a:t>
            </a:r>
          </a:p>
          <a:p>
            <a:pPr marL="457200" indent="-457200">
              <a:buFont typeface="Arial" panose="020B0604020202020204" pitchFamily="34" charset="0"/>
              <a:buChar char="•"/>
            </a:pPr>
            <a:r>
              <a:rPr lang="en-US" sz="3200" b="1" dirty="0"/>
              <a:t>Early childhood development</a:t>
            </a:r>
          </a:p>
          <a:p>
            <a:pPr marL="457200" indent="-457200">
              <a:buFont typeface="Arial" panose="020B0604020202020204" pitchFamily="34" charset="0"/>
              <a:buChar char="•"/>
            </a:pPr>
            <a:r>
              <a:rPr lang="en-US" sz="3200" b="1" dirty="0"/>
              <a:t>Later childhood </a:t>
            </a:r>
            <a:r>
              <a:rPr lang="en-US" sz="3200" b="1" dirty="0" smtClean="0"/>
              <a:t>development</a:t>
            </a:r>
          </a:p>
          <a:p>
            <a:pPr marL="457200" indent="-457200">
              <a:buFont typeface="Arial" panose="020B0604020202020204" pitchFamily="34" charset="0"/>
              <a:buChar char="•"/>
            </a:pPr>
            <a:r>
              <a:rPr lang="en-US" sz="3200" b="1" dirty="0" smtClean="0"/>
              <a:t>Phases of developmental and development tasks</a:t>
            </a:r>
            <a:endParaRPr lang="en-US" sz="3200" b="1" dirty="0"/>
          </a:p>
          <a:p>
            <a:endParaRPr lang="en-US" dirty="0"/>
          </a:p>
        </p:txBody>
      </p:sp>
    </p:spTree>
    <p:extLst>
      <p:ext uri="{BB962C8B-B14F-4D97-AF65-F5344CB8AC3E}">
        <p14:creationId xmlns:p14="http://schemas.microsoft.com/office/powerpoint/2010/main" val="2399148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1767" y="262595"/>
            <a:ext cx="7103227" cy="769441"/>
          </a:xfrm>
          <a:prstGeom prst="rect">
            <a:avLst/>
          </a:prstGeom>
          <a:solidFill>
            <a:srgbClr val="C00000"/>
          </a:solidFill>
        </p:spPr>
        <p:txBody>
          <a:bodyPr wrap="none">
            <a:spAutoFit/>
          </a:bodyPr>
          <a:lstStyle/>
          <a:p>
            <a:pPr marL="457200" indent="-457200">
              <a:buFont typeface="Arial" panose="020B0604020202020204" pitchFamily="34" charset="0"/>
              <a:buChar char="•"/>
            </a:pPr>
            <a:r>
              <a:rPr lang="en-US" sz="4400" b="1" dirty="0"/>
              <a:t>Meaning of psychology</a:t>
            </a:r>
          </a:p>
        </p:txBody>
      </p:sp>
      <p:sp>
        <p:nvSpPr>
          <p:cNvPr id="3" name="TextBox 2"/>
          <p:cNvSpPr txBox="1"/>
          <p:nvPr/>
        </p:nvSpPr>
        <p:spPr>
          <a:xfrm>
            <a:off x="276723" y="1298714"/>
            <a:ext cx="11290437" cy="5139869"/>
          </a:xfrm>
          <a:prstGeom prst="rect">
            <a:avLst/>
          </a:prstGeom>
          <a:noFill/>
        </p:spPr>
        <p:txBody>
          <a:bodyPr wrap="square" rtlCol="0">
            <a:spAutoFit/>
          </a:bodyPr>
          <a:lstStyle/>
          <a:p>
            <a:r>
              <a:rPr lang="en-US" sz="2400" b="1" dirty="0"/>
              <a:t>The word, ‘Psychology’ is derived from two Greek words, ‘Psyche’ and ‘Logos’. Psyche</a:t>
            </a:r>
          </a:p>
          <a:p>
            <a:r>
              <a:rPr lang="en-US" sz="2400" b="1" dirty="0"/>
              <a:t>means ‘soul’ and ‘Logos’ means ‘science’. Thus psychology was first defined as the ‘science</a:t>
            </a:r>
          </a:p>
          <a:p>
            <a:r>
              <a:rPr lang="en-US" sz="2400" b="1" dirty="0"/>
              <a:t>of soul</a:t>
            </a:r>
            <a:r>
              <a:rPr lang="en-US" sz="2400" b="1" dirty="0" smtClean="0"/>
              <a:t>”. It was called rational psychology.</a:t>
            </a:r>
          </a:p>
          <a:p>
            <a:r>
              <a:rPr lang="en-US" sz="2400" b="1" dirty="0" smtClean="0"/>
              <a:t>But modern psychology is empirical, and does not deal with the problems relating to the soul.</a:t>
            </a:r>
          </a:p>
          <a:p>
            <a:r>
              <a:rPr lang="en-US" sz="2400" b="1" dirty="0" smtClean="0"/>
              <a:t>It deals with mental process apart from the soul or mental substances. </a:t>
            </a:r>
          </a:p>
          <a:p>
            <a:r>
              <a:rPr lang="en-US" sz="2400" b="1" dirty="0" smtClean="0"/>
              <a:t>It is the science of experience and behavior, which tells us how the mind works and behaves.</a:t>
            </a:r>
          </a:p>
          <a:p>
            <a:r>
              <a:rPr lang="en-US" sz="2400" b="1" dirty="0" smtClean="0"/>
              <a:t>Psychology is concerned with the experience and behavior of the individual.</a:t>
            </a:r>
          </a:p>
          <a:p>
            <a:endParaRPr lang="en-US" sz="2000" b="1" dirty="0" smtClean="0"/>
          </a:p>
          <a:p>
            <a:endParaRPr lang="en-US" sz="2000" b="1" dirty="0"/>
          </a:p>
        </p:txBody>
      </p:sp>
      <p:sp>
        <p:nvSpPr>
          <p:cNvPr id="4" name="AutoShape 2" descr="blob:https://web.whatsapp.com/0e731366-7344-4713-b155-95dcb663d07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blob:https://web.whatsapp.com/0e731366-7344-4713-b155-95dcb663d076"/>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6" descr="blob:https://web.whatsapp.com/0e731366-7344-4713-b155-95dcb663d076"/>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8" descr="blob:https://web.whatsapp.com/0e731366-7344-4713-b155-95dcb663d076"/>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10" descr="blob:https://web.whatsapp.com/0e731366-7344-4713-b155-95dcb663d076"/>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7692673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4058" y="137904"/>
            <a:ext cx="7451079" cy="769441"/>
          </a:xfrm>
          <a:prstGeom prst="rect">
            <a:avLst/>
          </a:prstGeom>
          <a:solidFill>
            <a:srgbClr val="C00000"/>
          </a:solidFill>
        </p:spPr>
        <p:txBody>
          <a:bodyPr wrap="none">
            <a:spAutoFit/>
          </a:bodyPr>
          <a:lstStyle/>
          <a:p>
            <a:pPr marL="457200" indent="-457200">
              <a:buFont typeface="Arial" panose="020B0604020202020204" pitchFamily="34" charset="0"/>
              <a:buChar char="•"/>
            </a:pPr>
            <a:r>
              <a:rPr lang="en-US" sz="4400" b="1" dirty="0" smtClean="0"/>
              <a:t>Definitions </a:t>
            </a:r>
            <a:r>
              <a:rPr lang="en-US" sz="4400" b="1" dirty="0"/>
              <a:t>of psychology</a:t>
            </a:r>
          </a:p>
        </p:txBody>
      </p:sp>
      <p:sp>
        <p:nvSpPr>
          <p:cNvPr id="3" name="TextBox 2"/>
          <p:cNvSpPr txBox="1"/>
          <p:nvPr/>
        </p:nvSpPr>
        <p:spPr>
          <a:xfrm>
            <a:off x="223458" y="907345"/>
            <a:ext cx="11802288" cy="5262979"/>
          </a:xfrm>
          <a:prstGeom prst="rect">
            <a:avLst/>
          </a:prstGeom>
          <a:noFill/>
        </p:spPr>
        <p:txBody>
          <a:bodyPr wrap="square" rtlCol="0">
            <a:spAutoFit/>
          </a:bodyPr>
          <a:lstStyle/>
          <a:p>
            <a:r>
              <a:rPr lang="en-US" sz="2400" b="1" dirty="0"/>
              <a:t>Etymologically, the word "Psychology" derives its meaning from the two Greek words 'psyche' which means 'soul' and '</a:t>
            </a:r>
            <a:r>
              <a:rPr lang="en-US" sz="2400" b="1" dirty="0" err="1"/>
              <a:t>logus</a:t>
            </a:r>
            <a:r>
              <a:rPr lang="en-US" sz="2400" b="1" dirty="0"/>
              <a:t>' which means 'science' or 'knowledge'. Thus 'Psychology' literally means the science of the soul. This definition of 'Psychology' </a:t>
            </a:r>
            <a:r>
              <a:rPr lang="en-US" sz="2400" b="1" dirty="0" smtClean="0"/>
              <a:t>has been </a:t>
            </a:r>
            <a:r>
              <a:rPr lang="en-US" sz="2400" b="1" dirty="0"/>
              <a:t>given up long ago. </a:t>
            </a:r>
            <a:endParaRPr lang="en-US" sz="2400" b="1" dirty="0" smtClean="0"/>
          </a:p>
          <a:p>
            <a:r>
              <a:rPr lang="en-US" sz="2400" b="1" dirty="0" smtClean="0"/>
              <a:t>Today </a:t>
            </a:r>
            <a:r>
              <a:rPr lang="en-US" sz="2400" b="1" dirty="0"/>
              <a:t>Psychology is defined as the science of </a:t>
            </a:r>
            <a:r>
              <a:rPr lang="en-US" sz="2400" b="1" dirty="0" err="1"/>
              <a:t>behaviour</a:t>
            </a:r>
            <a:r>
              <a:rPr lang="en-US" sz="2400" b="1" dirty="0"/>
              <a:t>, the way human beings behave and the reasons for their </a:t>
            </a:r>
            <a:r>
              <a:rPr lang="en-US" sz="2400" b="1" dirty="0" err="1"/>
              <a:t>behaviour</a:t>
            </a:r>
            <a:r>
              <a:rPr lang="en-US" sz="2400" b="1" dirty="0"/>
              <a:t>. The term </a:t>
            </a:r>
            <a:r>
              <a:rPr lang="en-US" sz="2400" b="1" dirty="0" err="1"/>
              <a:t>behaviour</a:t>
            </a:r>
            <a:r>
              <a:rPr lang="en-US" sz="2400" b="1" dirty="0"/>
              <a:t> should be understood in a broad </a:t>
            </a:r>
            <a:r>
              <a:rPr lang="en-US" sz="2400" b="1" dirty="0" smtClean="0"/>
              <a:t>manner, to </a:t>
            </a:r>
            <a:r>
              <a:rPr lang="en-US" sz="2400" b="1" dirty="0"/>
              <a:t>refer not only to observable overt bodily </a:t>
            </a:r>
            <a:r>
              <a:rPr lang="en-US" sz="2400" b="1" dirty="0" smtClean="0"/>
              <a:t>activities (which </a:t>
            </a:r>
            <a:r>
              <a:rPr lang="en-US" sz="2400" b="1" dirty="0"/>
              <a:t>alone should be the subject matter of psychological investigations as per behaviourism) but also covert and inferred </a:t>
            </a:r>
            <a:r>
              <a:rPr lang="en-US" sz="2400" b="1" dirty="0" err="1"/>
              <a:t>behaviour</a:t>
            </a:r>
            <a:r>
              <a:rPr lang="en-US" sz="2400" b="1" dirty="0"/>
              <a:t> which could be designated as mental or conscious activity. As such psychology is now defined as "a science that systematically studies and attempts to explain observable </a:t>
            </a:r>
            <a:r>
              <a:rPr lang="en-US" sz="2400" b="1" dirty="0" err="1"/>
              <a:t>behaviour</a:t>
            </a:r>
            <a:r>
              <a:rPr lang="en-US" sz="2400" b="1" dirty="0"/>
              <a:t> and its relationship to unseen 'mental' processes (experiences) that go on inside the organism and to external events in the environment". </a:t>
            </a:r>
            <a:endParaRPr lang="en-US" b="1" dirty="0"/>
          </a:p>
        </p:txBody>
      </p:sp>
    </p:spTree>
    <p:extLst>
      <p:ext uri="{BB962C8B-B14F-4D97-AF65-F5344CB8AC3E}">
        <p14:creationId xmlns:p14="http://schemas.microsoft.com/office/powerpoint/2010/main" val="7224370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1781" y="459662"/>
            <a:ext cx="11513128" cy="6370975"/>
          </a:xfrm>
          <a:prstGeom prst="rect">
            <a:avLst/>
          </a:prstGeom>
        </p:spPr>
        <p:txBody>
          <a:bodyPr wrap="square">
            <a:spAutoFit/>
          </a:bodyPr>
          <a:lstStyle/>
          <a:p>
            <a:r>
              <a:rPr lang="en-US" sz="2400" b="1" dirty="0">
                <a:solidFill>
                  <a:srgbClr val="FFFF00"/>
                </a:solidFill>
              </a:rPr>
              <a:t>". The goals of psychology are description, explanation, prediction and control of </a:t>
            </a:r>
            <a:r>
              <a:rPr lang="en-US" sz="2400" b="1" dirty="0" err="1">
                <a:solidFill>
                  <a:srgbClr val="FFFF00"/>
                </a:solidFill>
              </a:rPr>
              <a:t>behaviour</a:t>
            </a:r>
            <a:r>
              <a:rPr lang="en-US" sz="2400" b="1" dirty="0">
                <a:solidFill>
                  <a:srgbClr val="FFFF00"/>
                </a:solidFill>
              </a:rPr>
              <a:t> including subjective </a:t>
            </a:r>
            <a:r>
              <a:rPr lang="en-US" sz="2400" b="1" dirty="0" smtClean="0">
                <a:solidFill>
                  <a:srgbClr val="FFFF00"/>
                </a:solidFill>
              </a:rPr>
              <a:t>experiences”.</a:t>
            </a:r>
          </a:p>
          <a:p>
            <a:r>
              <a:rPr lang="en-US" sz="2400" b="1" dirty="0" smtClean="0">
                <a:solidFill>
                  <a:srgbClr val="C00000"/>
                </a:solidFill>
              </a:rPr>
              <a:t>In 1892 William James</a:t>
            </a:r>
            <a:r>
              <a:rPr lang="en-US" sz="2400" b="1" dirty="0" smtClean="0"/>
              <a:t> defined psychology as the science of mental processes, In his view, psychology may be defined in terms of conscious states.</a:t>
            </a:r>
          </a:p>
          <a:p>
            <a:r>
              <a:rPr lang="en-US" sz="2400" b="1" dirty="0" smtClean="0">
                <a:solidFill>
                  <a:srgbClr val="C00000"/>
                </a:solidFill>
              </a:rPr>
              <a:t>In 1884 James Sully </a:t>
            </a:r>
            <a:r>
              <a:rPr lang="en-US" sz="2400" b="1" dirty="0" smtClean="0"/>
              <a:t>defines psychology as the science of the inner world, as distinguished from physical science which study the physical phenomena.</a:t>
            </a:r>
          </a:p>
          <a:p>
            <a:r>
              <a:rPr lang="en-US" sz="2400" b="1" dirty="0"/>
              <a:t> </a:t>
            </a:r>
            <a:endParaRPr lang="en-US" sz="2400" b="1" dirty="0" smtClean="0"/>
          </a:p>
          <a:p>
            <a:r>
              <a:rPr lang="en-US" sz="2400" b="1" dirty="0" smtClean="0">
                <a:solidFill>
                  <a:srgbClr val="C00000"/>
                </a:solidFill>
              </a:rPr>
              <a:t>In 1905 William McDougall </a:t>
            </a:r>
            <a:r>
              <a:rPr lang="en-US" sz="2400" b="1" dirty="0" smtClean="0"/>
              <a:t>defines psychology as the science of behavior,</a:t>
            </a:r>
          </a:p>
          <a:p>
            <a:endParaRPr lang="en-US" sz="2400" b="1" dirty="0" smtClean="0">
              <a:solidFill>
                <a:srgbClr val="C00000"/>
              </a:solidFill>
            </a:endParaRPr>
          </a:p>
          <a:p>
            <a:r>
              <a:rPr lang="en-US" sz="2400" b="1" dirty="0" err="1" smtClean="0">
                <a:solidFill>
                  <a:srgbClr val="C00000"/>
                </a:solidFill>
              </a:rPr>
              <a:t>J.B.Watson</a:t>
            </a:r>
            <a:r>
              <a:rPr lang="en-US" sz="2400" b="1" dirty="0" smtClean="0">
                <a:solidFill>
                  <a:srgbClr val="C00000"/>
                </a:solidFill>
              </a:rPr>
              <a:t>, </a:t>
            </a:r>
            <a:r>
              <a:rPr lang="en-US" sz="2400" b="1" dirty="0" smtClean="0"/>
              <a:t>states the psychology as a science studies the response pattern of an individual in reaction to the stimuli coming from the environment.</a:t>
            </a:r>
          </a:p>
          <a:p>
            <a:endParaRPr lang="en-US" sz="2400" b="1" dirty="0" smtClean="0">
              <a:solidFill>
                <a:srgbClr val="C00000"/>
              </a:solidFill>
            </a:endParaRPr>
          </a:p>
          <a:p>
            <a:r>
              <a:rPr lang="en-US" sz="2400" b="1" dirty="0" err="1" smtClean="0">
                <a:solidFill>
                  <a:srgbClr val="C00000"/>
                </a:solidFill>
              </a:rPr>
              <a:t>K.Koffka</a:t>
            </a:r>
            <a:r>
              <a:rPr lang="en-US" sz="2400" b="1" dirty="0" smtClean="0">
                <a:solidFill>
                  <a:srgbClr val="C00000"/>
                </a:solidFill>
              </a:rPr>
              <a:t> </a:t>
            </a:r>
            <a:r>
              <a:rPr lang="en-US" sz="2400" b="1" dirty="0" smtClean="0"/>
              <a:t>states that the main aim of psychology is the study of behavior.</a:t>
            </a:r>
          </a:p>
          <a:p>
            <a:endParaRPr lang="en-US" sz="2400" b="1" dirty="0" smtClean="0">
              <a:solidFill>
                <a:srgbClr val="C00000"/>
              </a:solidFill>
            </a:endParaRPr>
          </a:p>
          <a:p>
            <a:r>
              <a:rPr lang="en-US" sz="2400" b="1" dirty="0" err="1" smtClean="0">
                <a:solidFill>
                  <a:srgbClr val="C00000"/>
                </a:solidFill>
              </a:rPr>
              <a:t>R.S.Woodworth</a:t>
            </a:r>
            <a:r>
              <a:rPr lang="en-US" sz="2400" b="1" dirty="0" smtClean="0"/>
              <a:t> defines psychology as the “science of activities of the individual”</a:t>
            </a:r>
            <a:endParaRPr lang="en-US" sz="2400" b="1" dirty="0"/>
          </a:p>
        </p:txBody>
      </p:sp>
    </p:spTree>
    <p:extLst>
      <p:ext uri="{BB962C8B-B14F-4D97-AF65-F5344CB8AC3E}">
        <p14:creationId xmlns:p14="http://schemas.microsoft.com/office/powerpoint/2010/main" val="36144233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1767" y="262595"/>
            <a:ext cx="7250703" cy="769441"/>
          </a:xfrm>
          <a:prstGeom prst="rect">
            <a:avLst/>
          </a:prstGeom>
          <a:solidFill>
            <a:srgbClr val="C00000"/>
          </a:solidFill>
        </p:spPr>
        <p:txBody>
          <a:bodyPr wrap="none">
            <a:spAutoFit/>
          </a:bodyPr>
          <a:lstStyle/>
          <a:p>
            <a:pPr marL="457200" indent="-457200">
              <a:buFont typeface="Arial" panose="020B0604020202020204" pitchFamily="34" charset="0"/>
              <a:buChar char="•"/>
            </a:pPr>
            <a:r>
              <a:rPr lang="en-US" sz="4400" b="1" dirty="0" smtClean="0"/>
              <a:t>Educational </a:t>
            </a:r>
            <a:r>
              <a:rPr lang="en-US" sz="4400" b="1" dirty="0"/>
              <a:t>psychology</a:t>
            </a:r>
          </a:p>
        </p:txBody>
      </p:sp>
      <p:sp>
        <p:nvSpPr>
          <p:cNvPr id="3" name="Rectangle 2"/>
          <p:cNvSpPr/>
          <p:nvPr/>
        </p:nvSpPr>
        <p:spPr>
          <a:xfrm>
            <a:off x="541766" y="1166658"/>
            <a:ext cx="11040633" cy="5447645"/>
          </a:xfrm>
          <a:prstGeom prst="rect">
            <a:avLst/>
          </a:prstGeom>
        </p:spPr>
        <p:txBody>
          <a:bodyPr wrap="square">
            <a:spAutoFit/>
          </a:bodyPr>
          <a:lstStyle/>
          <a:p>
            <a:r>
              <a:rPr lang="en-US" sz="3200" b="1" dirty="0">
                <a:latin typeface="Times New Roman" panose="02020603050405020304" pitchFamily="18" charset="0"/>
              </a:rPr>
              <a:t>Educational psychology is defined as that branch </a:t>
            </a:r>
            <a:r>
              <a:rPr lang="en-US" sz="3200" b="1" dirty="0" smtClean="0">
                <a:latin typeface="Times New Roman" panose="02020603050405020304" pitchFamily="18" charset="0"/>
              </a:rPr>
              <a:t> </a:t>
            </a:r>
            <a:r>
              <a:rPr lang="en-US" sz="3200" b="1" dirty="0">
                <a:latin typeface="Times New Roman" panose="02020603050405020304" pitchFamily="18" charset="0"/>
              </a:rPr>
              <a:t>of psychology which is concerned with psychological </a:t>
            </a:r>
            <a:r>
              <a:rPr lang="en-US" sz="3200" b="1" dirty="0" smtClean="0">
                <a:latin typeface="Times New Roman" panose="02020603050405020304" pitchFamily="18" charset="0"/>
              </a:rPr>
              <a:t> </a:t>
            </a:r>
            <a:r>
              <a:rPr lang="en-US" sz="3200" b="1" dirty="0">
                <a:latin typeface="Times New Roman" panose="02020603050405020304" pitchFamily="18" charset="0"/>
              </a:rPr>
              <a:t>researches as applied to any or all aspects of </a:t>
            </a:r>
            <a:r>
              <a:rPr lang="en-US" sz="3200" b="1" dirty="0" smtClean="0">
                <a:latin typeface="Times New Roman" panose="02020603050405020304" pitchFamily="18" charset="0"/>
              </a:rPr>
              <a:t>educational </a:t>
            </a:r>
            <a:r>
              <a:rPr lang="en-US" sz="3200" b="1" dirty="0">
                <a:latin typeface="Times New Roman" panose="02020603050405020304" pitchFamily="18" charset="0"/>
              </a:rPr>
              <a:t>processes and practices. It is in relation </a:t>
            </a:r>
            <a:r>
              <a:rPr lang="en-US" sz="3200" b="1" dirty="0" smtClean="0">
                <a:latin typeface="Times New Roman" panose="02020603050405020304" pitchFamily="18" charset="0"/>
              </a:rPr>
              <a:t> </a:t>
            </a:r>
            <a:r>
              <a:rPr lang="en-US" sz="3200" b="1" dirty="0">
                <a:latin typeface="Times New Roman" panose="02020603050405020304" pitchFamily="18" charset="0"/>
              </a:rPr>
              <a:t>to problems like learning, teaching and training. </a:t>
            </a:r>
            <a:r>
              <a:rPr lang="en-US" sz="3200" b="1" dirty="0" smtClean="0">
                <a:latin typeface="Times New Roman" panose="02020603050405020304" pitchFamily="18" charset="0"/>
              </a:rPr>
              <a:t> </a:t>
            </a:r>
            <a:r>
              <a:rPr lang="en-US" sz="3200" b="1" dirty="0">
                <a:latin typeface="Times New Roman" panose="02020603050405020304" pitchFamily="18" charset="0"/>
              </a:rPr>
              <a:t>Classroom is the laboratory for the educational </a:t>
            </a:r>
            <a:r>
              <a:rPr lang="en-US" sz="3200" b="1" dirty="0" smtClean="0">
                <a:latin typeface="Times New Roman" panose="02020603050405020304" pitchFamily="18" charset="0"/>
              </a:rPr>
              <a:t>psychologists.</a:t>
            </a:r>
          </a:p>
          <a:p>
            <a:r>
              <a:rPr lang="en-US" sz="3200" b="1" dirty="0" smtClean="0">
                <a:latin typeface="Times New Roman" panose="02020603050405020304" pitchFamily="18" charset="0"/>
              </a:rPr>
              <a:t> </a:t>
            </a:r>
            <a:r>
              <a:rPr lang="en-US" sz="3200" b="1" dirty="0">
                <a:latin typeface="Times New Roman" panose="02020603050405020304" pitchFamily="18" charset="0"/>
              </a:rPr>
              <a:t>By applying the principles and laws </a:t>
            </a:r>
            <a:r>
              <a:rPr lang="en-US" sz="3200" b="1" dirty="0" smtClean="0">
                <a:latin typeface="Times New Roman" panose="02020603050405020304" pitchFamily="18" charset="0"/>
              </a:rPr>
              <a:t>of psychology </a:t>
            </a:r>
            <a:r>
              <a:rPr lang="en-US" sz="3200" b="1" dirty="0">
                <a:latin typeface="Times New Roman" panose="02020603050405020304" pitchFamily="18" charset="0"/>
              </a:rPr>
              <a:t>in educational situations, </a:t>
            </a:r>
            <a:r>
              <a:rPr lang="en-US" sz="3200" b="1" dirty="0" smtClean="0">
                <a:latin typeface="Times New Roman" panose="02020603050405020304" pitchFamily="18" charset="0"/>
              </a:rPr>
              <a:t>educational psychology </a:t>
            </a:r>
            <a:r>
              <a:rPr lang="en-US" sz="3200" b="1" dirty="0">
                <a:latin typeface="Times New Roman" panose="02020603050405020304" pitchFamily="18" charset="0"/>
              </a:rPr>
              <a:t>tries to solve the different problems faced </a:t>
            </a:r>
            <a:r>
              <a:rPr lang="en-US" sz="3200" b="1" dirty="0" smtClean="0">
                <a:latin typeface="Times New Roman" panose="02020603050405020304" pitchFamily="18" charset="0"/>
              </a:rPr>
              <a:t>in the </a:t>
            </a:r>
            <a:r>
              <a:rPr lang="en-US" sz="3200" b="1" dirty="0">
                <a:latin typeface="Times New Roman" panose="02020603050405020304" pitchFamily="18" charset="0"/>
              </a:rPr>
              <a:t>educative process so as to make it more effective </a:t>
            </a:r>
            <a:r>
              <a:rPr lang="en-US" sz="3200" b="1" dirty="0" smtClean="0">
                <a:latin typeface="Times New Roman" panose="02020603050405020304" pitchFamily="18" charset="0"/>
              </a:rPr>
              <a:t>and efficient.</a:t>
            </a:r>
          </a:p>
          <a:p>
            <a:endParaRPr lang="en-US" sz="2800" b="1" i="0" dirty="0">
              <a:effectLst/>
              <a:latin typeface="Times New Roman" panose="02020603050405020304" pitchFamily="18" charset="0"/>
            </a:endParaRPr>
          </a:p>
        </p:txBody>
      </p:sp>
    </p:spTree>
    <p:extLst>
      <p:ext uri="{BB962C8B-B14F-4D97-AF65-F5344CB8AC3E}">
        <p14:creationId xmlns:p14="http://schemas.microsoft.com/office/powerpoint/2010/main" val="42618708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8981" y="418376"/>
            <a:ext cx="9642764" cy="5016758"/>
          </a:xfrm>
          <a:prstGeom prst="rect">
            <a:avLst/>
          </a:prstGeom>
        </p:spPr>
        <p:txBody>
          <a:bodyPr wrap="square">
            <a:spAutoFit/>
          </a:bodyPr>
          <a:lstStyle/>
          <a:p>
            <a:r>
              <a:rPr lang="en-US" sz="3200" b="1" dirty="0">
                <a:latin typeface="Times New Roman" panose="02020603050405020304" pitchFamily="18" charset="0"/>
              </a:rPr>
              <a:t>Psychology is the science of </a:t>
            </a:r>
            <a:r>
              <a:rPr lang="en-US" sz="3200" b="1" dirty="0" err="1">
                <a:latin typeface="Times New Roman" panose="02020603050405020304" pitchFamily="18" charset="0"/>
              </a:rPr>
              <a:t>behaviour</a:t>
            </a:r>
            <a:r>
              <a:rPr lang="en-US" sz="3200" b="1" dirty="0">
                <a:latin typeface="Times New Roman" panose="02020603050405020304" pitchFamily="18" charset="0"/>
              </a:rPr>
              <a:t>. Education is the deliberate process of modifying one's </a:t>
            </a:r>
            <a:r>
              <a:rPr lang="en-US" sz="3200" b="1" dirty="0" err="1">
                <a:latin typeface="Times New Roman" panose="02020603050405020304" pitchFamily="18" charset="0"/>
              </a:rPr>
              <a:t>behaviour</a:t>
            </a:r>
            <a:r>
              <a:rPr lang="en-US" sz="3200" b="1" dirty="0">
                <a:latin typeface="Times New Roman" panose="02020603050405020304" pitchFamily="18" charset="0"/>
              </a:rPr>
              <a:t> (knowledge, skills and attitude) through a sequence of</a:t>
            </a:r>
          </a:p>
          <a:p>
            <a:r>
              <a:rPr lang="en-US" sz="3200" b="1" dirty="0">
                <a:latin typeface="Times New Roman" panose="02020603050405020304" pitchFamily="18" charset="0"/>
              </a:rPr>
              <a:t>systematically planned experiences to </a:t>
            </a:r>
            <a:r>
              <a:rPr lang="en-US" sz="3200" b="1" dirty="0" smtClean="0">
                <a:latin typeface="Times New Roman" panose="02020603050405020304" pitchFamily="18" charset="0"/>
              </a:rPr>
              <a:t>achieve </a:t>
            </a:r>
            <a:r>
              <a:rPr lang="en-US" sz="3200" b="1" dirty="0">
                <a:latin typeface="Times New Roman" panose="02020603050405020304" pitchFamily="18" charset="0"/>
              </a:rPr>
              <a:t>the </a:t>
            </a:r>
          </a:p>
          <a:p>
            <a:r>
              <a:rPr lang="en-US" sz="3200" b="1" dirty="0">
                <a:latin typeface="Times New Roman" panose="02020603050405020304" pitchFamily="18" charset="0"/>
              </a:rPr>
              <a:t>predetermined goals and objectives (Redden). Therefore !</a:t>
            </a:r>
          </a:p>
          <a:p>
            <a:r>
              <a:rPr lang="en-US" sz="3200" b="1" dirty="0">
                <a:latin typeface="Times New Roman" panose="02020603050405020304" pitchFamily="18" charset="0"/>
              </a:rPr>
              <a:t>educational psychology could be considered as the science of modifying the learner's </a:t>
            </a:r>
            <a:r>
              <a:rPr lang="en-US" sz="3200" b="1" dirty="0" err="1">
                <a:latin typeface="Times New Roman" panose="02020603050405020304" pitchFamily="18" charset="0"/>
              </a:rPr>
              <a:t>behaviour</a:t>
            </a:r>
            <a:r>
              <a:rPr lang="en-US" sz="3200" b="1" dirty="0">
                <a:latin typeface="Times New Roman" panose="02020603050405020304" pitchFamily="18" charset="0"/>
              </a:rPr>
              <a:t> so as to</a:t>
            </a:r>
          </a:p>
          <a:p>
            <a:r>
              <a:rPr lang="en-US" sz="3200" b="1" dirty="0">
                <a:latin typeface="Times New Roman" panose="02020603050405020304" pitchFamily="18" charset="0"/>
              </a:rPr>
              <a:t>refine his personality and make him an efficient and responsible </a:t>
            </a:r>
            <a:r>
              <a:rPr lang="en-US" sz="3200" b="1" dirty="0" smtClean="0">
                <a:latin typeface="Times New Roman" panose="02020603050405020304" pitchFamily="18" charset="0"/>
              </a:rPr>
              <a:t>citizen.</a:t>
            </a:r>
            <a:endParaRPr lang="en-US" sz="3200" b="1" i="0" dirty="0">
              <a:effectLst/>
              <a:latin typeface="Times New Roman" panose="02020603050405020304" pitchFamily="18" charset="0"/>
            </a:endParaRPr>
          </a:p>
        </p:txBody>
      </p:sp>
    </p:spTree>
    <p:extLst>
      <p:ext uri="{BB962C8B-B14F-4D97-AF65-F5344CB8AC3E}">
        <p14:creationId xmlns:p14="http://schemas.microsoft.com/office/powerpoint/2010/main" val="33339167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192000" cy="6858000"/>
          </a:xfrm>
          <a:prstGeom prst="rect">
            <a:avLst/>
          </a:prstGeom>
        </p:spPr>
      </p:pic>
      <p:sp>
        <p:nvSpPr>
          <p:cNvPr id="2" name="Rectangle 1"/>
          <p:cNvSpPr/>
          <p:nvPr/>
        </p:nvSpPr>
        <p:spPr>
          <a:xfrm>
            <a:off x="842799" y="445475"/>
            <a:ext cx="10506402" cy="769441"/>
          </a:xfrm>
          <a:prstGeom prst="rect">
            <a:avLst/>
          </a:prstGeom>
          <a:solidFill>
            <a:srgbClr val="C00000"/>
          </a:solidFill>
        </p:spPr>
        <p:txBody>
          <a:bodyPr wrap="none">
            <a:spAutoFit/>
          </a:bodyPr>
          <a:lstStyle/>
          <a:p>
            <a:pPr marL="457200" indent="-457200">
              <a:buFont typeface="Arial" panose="020B0604020202020204" pitchFamily="34" charset="0"/>
              <a:buChar char="•"/>
            </a:pPr>
            <a:r>
              <a:rPr lang="en-US" sz="4400" b="1" dirty="0" smtClean="0"/>
              <a:t>Meaning of Educational </a:t>
            </a:r>
            <a:r>
              <a:rPr lang="en-US" sz="4400" b="1" dirty="0"/>
              <a:t>psychology</a:t>
            </a:r>
          </a:p>
        </p:txBody>
      </p:sp>
    </p:spTree>
    <p:extLst>
      <p:ext uri="{BB962C8B-B14F-4D97-AF65-F5344CB8AC3E}">
        <p14:creationId xmlns:p14="http://schemas.microsoft.com/office/powerpoint/2010/main" val="18938030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2799" y="148295"/>
            <a:ext cx="9829935" cy="769441"/>
          </a:xfrm>
          <a:prstGeom prst="rect">
            <a:avLst/>
          </a:prstGeom>
          <a:solidFill>
            <a:srgbClr val="C00000"/>
          </a:solidFill>
        </p:spPr>
        <p:txBody>
          <a:bodyPr wrap="none">
            <a:spAutoFit/>
          </a:bodyPr>
          <a:lstStyle/>
          <a:p>
            <a:pPr marL="457200" indent="-457200">
              <a:buFont typeface="Arial" panose="020B0604020202020204" pitchFamily="34" charset="0"/>
              <a:buChar char="•"/>
            </a:pPr>
            <a:r>
              <a:rPr lang="en-US" sz="4400" b="1" dirty="0" smtClean="0"/>
              <a:t>Scope of Educational </a:t>
            </a:r>
            <a:r>
              <a:rPr lang="en-US" sz="4400" b="1" dirty="0"/>
              <a:t>psychology</a:t>
            </a:r>
          </a:p>
        </p:txBody>
      </p:sp>
      <p:sp>
        <p:nvSpPr>
          <p:cNvPr id="3" name="TextBox 2"/>
          <p:cNvSpPr txBox="1"/>
          <p:nvPr/>
        </p:nvSpPr>
        <p:spPr>
          <a:xfrm>
            <a:off x="842799" y="1020606"/>
            <a:ext cx="10952961" cy="4893647"/>
          </a:xfrm>
          <a:prstGeom prst="rect">
            <a:avLst/>
          </a:prstGeom>
          <a:solidFill>
            <a:srgbClr val="002060"/>
          </a:solidFill>
        </p:spPr>
        <p:txBody>
          <a:bodyPr wrap="square" rtlCol="0">
            <a:spAutoFit/>
          </a:bodyPr>
          <a:lstStyle/>
          <a:p>
            <a:r>
              <a:rPr lang="en-US" b="1" dirty="0" smtClean="0">
                <a:solidFill>
                  <a:srgbClr val="00B0F0"/>
                </a:solidFill>
              </a:rPr>
              <a:t>It includes the following aspects:</a:t>
            </a:r>
          </a:p>
          <a:p>
            <a:pPr marL="342900" indent="-342900">
              <a:buAutoNum type="arabicPeriod"/>
            </a:pPr>
            <a:r>
              <a:rPr lang="en-US" sz="2400" b="1" dirty="0" smtClean="0">
                <a:solidFill>
                  <a:srgbClr val="FFFF00"/>
                </a:solidFill>
              </a:rPr>
              <a:t>Human </a:t>
            </a:r>
            <a:r>
              <a:rPr lang="en-US" sz="2400" b="1" dirty="0" err="1" smtClean="0">
                <a:solidFill>
                  <a:srgbClr val="FFFF00"/>
                </a:solidFill>
              </a:rPr>
              <a:t>Behaviour</a:t>
            </a:r>
            <a:endParaRPr lang="en-US" sz="2400" b="1" dirty="0" smtClean="0">
              <a:solidFill>
                <a:srgbClr val="FFFF00"/>
              </a:solidFill>
            </a:endParaRPr>
          </a:p>
          <a:p>
            <a:r>
              <a:rPr lang="en-US" b="1" dirty="0" smtClean="0"/>
              <a:t>It studies human behavior in the educational context. Psychology is the study of behavior and education aims at modification of behavior. Hence the influence of Educational Psychology has to be reflected in all aspects of education.</a:t>
            </a:r>
          </a:p>
          <a:p>
            <a:r>
              <a:rPr lang="en-US" b="1" dirty="0" smtClean="0">
                <a:solidFill>
                  <a:srgbClr val="FFFF00"/>
                </a:solidFill>
              </a:rPr>
              <a:t>2. </a:t>
            </a:r>
            <a:r>
              <a:rPr lang="en-US" sz="2400" b="1" dirty="0" smtClean="0">
                <a:solidFill>
                  <a:srgbClr val="FFFF00"/>
                </a:solidFill>
              </a:rPr>
              <a:t>Growth and development</a:t>
            </a:r>
          </a:p>
          <a:p>
            <a:r>
              <a:rPr lang="en-US" b="1" dirty="0" smtClean="0"/>
              <a:t>It studies the principal governing growth and development. The insight provided by the study will help in scientifically planning and executing learner oriented programmes of education.</a:t>
            </a:r>
          </a:p>
          <a:p>
            <a:r>
              <a:rPr lang="en-US" b="1" dirty="0" smtClean="0">
                <a:solidFill>
                  <a:srgbClr val="FFFF00"/>
                </a:solidFill>
              </a:rPr>
              <a:t>3. </a:t>
            </a:r>
            <a:r>
              <a:rPr lang="en-US" sz="2400" b="1" dirty="0" smtClean="0">
                <a:solidFill>
                  <a:srgbClr val="FFFF00"/>
                </a:solidFill>
              </a:rPr>
              <a:t>The Learner</a:t>
            </a:r>
          </a:p>
          <a:p>
            <a:r>
              <a:rPr lang="en-US" b="1" dirty="0" smtClean="0"/>
              <a:t>The subject-matter of educational psychology is knitted around the learner. Therefore, the need of knowing the learner and the techniques of knowing him well.</a:t>
            </a:r>
          </a:p>
          <a:p>
            <a:r>
              <a:rPr lang="en-US" b="1" dirty="0" smtClean="0"/>
              <a:t>The topics include-the innate abilities and capacities of the individuals, individuals difference and their measurements and so on…..</a:t>
            </a:r>
          </a:p>
          <a:p>
            <a:r>
              <a:rPr lang="en-US" sz="2400" b="1" dirty="0" smtClean="0">
                <a:solidFill>
                  <a:srgbClr val="FFFF00"/>
                </a:solidFill>
              </a:rPr>
              <a:t>4. The Learner experience</a:t>
            </a:r>
          </a:p>
          <a:p>
            <a:r>
              <a:rPr lang="en-US" b="1" dirty="0" smtClean="0"/>
              <a:t>Educational Psychology helps in deciding what learning experiences are desirable, at what stage of the growth and development of the learner etc.</a:t>
            </a:r>
            <a:endParaRPr lang="en-US" b="1" dirty="0"/>
          </a:p>
        </p:txBody>
      </p:sp>
    </p:spTree>
    <p:extLst>
      <p:ext uri="{BB962C8B-B14F-4D97-AF65-F5344CB8AC3E}">
        <p14:creationId xmlns:p14="http://schemas.microsoft.com/office/powerpoint/2010/main" val="16029966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5771" y="1062990"/>
            <a:ext cx="11384280" cy="4832092"/>
          </a:xfrm>
          <a:prstGeom prst="rect">
            <a:avLst/>
          </a:prstGeom>
          <a:solidFill>
            <a:srgbClr val="002060"/>
          </a:solidFill>
        </p:spPr>
        <p:txBody>
          <a:bodyPr wrap="square" rtlCol="0">
            <a:spAutoFit/>
          </a:bodyPr>
          <a:lstStyle/>
          <a:p>
            <a:r>
              <a:rPr lang="en-US" sz="2400" b="1" dirty="0" smtClean="0">
                <a:solidFill>
                  <a:srgbClr val="FFFF00"/>
                </a:solidFill>
              </a:rPr>
              <a:t>5. Learning Process</a:t>
            </a:r>
          </a:p>
          <a:p>
            <a:r>
              <a:rPr lang="en-US" sz="2000" b="1" dirty="0" smtClean="0"/>
              <a:t>Educational psychology moves on to the laws, principal and theories of </a:t>
            </a:r>
          </a:p>
          <a:p>
            <a:r>
              <a:rPr lang="en-US" sz="2000" b="1" dirty="0" smtClean="0"/>
              <a:t>Learning.</a:t>
            </a:r>
          </a:p>
          <a:p>
            <a:r>
              <a:rPr lang="en-US" sz="2800" b="1" dirty="0" smtClean="0">
                <a:solidFill>
                  <a:srgbClr val="FFFF00"/>
                </a:solidFill>
              </a:rPr>
              <a:t>6. Learning Situation or Environment</a:t>
            </a:r>
          </a:p>
          <a:p>
            <a:r>
              <a:rPr lang="en-US" sz="2000" b="1" dirty="0" smtClean="0"/>
              <a:t>Here we deal with the environmental factors and learning situations which come midway</a:t>
            </a:r>
          </a:p>
          <a:p>
            <a:r>
              <a:rPr lang="en-US" sz="2000" b="1" dirty="0" smtClean="0"/>
              <a:t>Between the learner and the teacher.(like classroom climate and group dynamics, techniques and aids that facilitates leaning and evaluation, techniques and practices, guidance and Counselling etc.</a:t>
            </a:r>
          </a:p>
          <a:p>
            <a:r>
              <a:rPr lang="en-US" sz="2800" b="1" dirty="0" smtClean="0">
                <a:solidFill>
                  <a:srgbClr val="FFFF00"/>
                </a:solidFill>
              </a:rPr>
              <a:t>7. Evaluation of learning process</a:t>
            </a:r>
          </a:p>
          <a:p>
            <a:r>
              <a:rPr lang="en-US" sz="2000" b="1" dirty="0" smtClean="0"/>
              <a:t>Educational psychology guides are by explaining the different methods of assessment </a:t>
            </a:r>
          </a:p>
          <a:p>
            <a:r>
              <a:rPr lang="en-US" sz="2000" b="1" dirty="0" smtClean="0"/>
              <a:t>Contributing to the effectiveness of learning process.</a:t>
            </a:r>
          </a:p>
          <a:p>
            <a:r>
              <a:rPr lang="en-US" sz="2800" b="1" dirty="0" smtClean="0">
                <a:solidFill>
                  <a:srgbClr val="FFFF00"/>
                </a:solidFill>
              </a:rPr>
              <a:t>8. Individual differences</a:t>
            </a:r>
          </a:p>
          <a:p>
            <a:r>
              <a:rPr lang="en-US" sz="2000" b="1" dirty="0" smtClean="0"/>
              <a:t>It is universally accepted that every individual differs from every other individual. This idea has been brought to light by educational psychology.</a:t>
            </a:r>
          </a:p>
        </p:txBody>
      </p:sp>
    </p:spTree>
    <p:extLst>
      <p:ext uri="{BB962C8B-B14F-4D97-AF65-F5344CB8AC3E}">
        <p14:creationId xmlns:p14="http://schemas.microsoft.com/office/powerpoint/2010/main" val="33984789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1950" y="470238"/>
            <a:ext cx="11193780" cy="5016758"/>
          </a:xfrm>
          <a:prstGeom prst="rect">
            <a:avLst/>
          </a:prstGeom>
          <a:solidFill>
            <a:srgbClr val="002060"/>
          </a:solidFill>
        </p:spPr>
        <p:txBody>
          <a:bodyPr wrap="square">
            <a:spAutoFit/>
          </a:bodyPr>
          <a:lstStyle/>
          <a:p>
            <a:r>
              <a:rPr lang="en-US" sz="2400" b="1" dirty="0">
                <a:solidFill>
                  <a:srgbClr val="FFFF00"/>
                </a:solidFill>
              </a:rPr>
              <a:t>9. Personality and adjustment</a:t>
            </a:r>
          </a:p>
          <a:p>
            <a:r>
              <a:rPr lang="en-US" sz="2000" b="1" dirty="0"/>
              <a:t>Education has been defined as the all-round development of the personality of an </a:t>
            </a:r>
            <a:r>
              <a:rPr lang="en-US" sz="2000" b="1" dirty="0" smtClean="0"/>
              <a:t>individual. If </a:t>
            </a:r>
            <a:r>
              <a:rPr lang="en-US" sz="2000" b="1" dirty="0"/>
              <a:t>educational has to fulfill this function all instructional programmes have to be based on the </a:t>
            </a:r>
            <a:r>
              <a:rPr lang="en-US" sz="2000" b="1" dirty="0" smtClean="0"/>
              <a:t>Principles </a:t>
            </a:r>
            <a:r>
              <a:rPr lang="en-US" sz="2000" b="1" dirty="0"/>
              <a:t>governing the nature and development of personality</a:t>
            </a:r>
            <a:r>
              <a:rPr lang="en-US" sz="2000" b="1" dirty="0" smtClean="0"/>
              <a:t>.</a:t>
            </a:r>
          </a:p>
          <a:p>
            <a:r>
              <a:rPr lang="en-US" sz="2800" b="1" dirty="0" smtClean="0">
                <a:solidFill>
                  <a:srgbClr val="FFFF00"/>
                </a:solidFill>
              </a:rPr>
              <a:t>10. The Teacher</a:t>
            </a:r>
          </a:p>
          <a:p>
            <a:r>
              <a:rPr lang="en-US" sz="2000" b="1" dirty="0" smtClean="0"/>
              <a:t>The teacher plays an lead role in any scheme of teaching and learning process. It discusses the role of the teacher, it emphasizes the need of “knowing thyself” for a teacher to play his role properly in the process of education.</a:t>
            </a:r>
          </a:p>
          <a:p>
            <a:r>
              <a:rPr lang="en-US" sz="2800" b="1" dirty="0" smtClean="0">
                <a:solidFill>
                  <a:srgbClr val="FFFF00"/>
                </a:solidFill>
              </a:rPr>
              <a:t>11. Guidance and Counseling</a:t>
            </a:r>
          </a:p>
          <a:p>
            <a:r>
              <a:rPr lang="en-US" sz="2000" b="1" dirty="0" smtClean="0"/>
              <a:t>Education is nothing by providing guidance and counseling for the proper development of the child.</a:t>
            </a:r>
          </a:p>
          <a:p>
            <a:r>
              <a:rPr lang="en-US" sz="2000" b="1" dirty="0" smtClean="0"/>
              <a:t>Educational psychology has come to the rescue by developing principles and practical measures helpful for providing effective guidance and counseling. We can conclude by saying that educational counseling is narrower in scope than general psychology. It is concerned with the behavior of the leaner in an educational setting.</a:t>
            </a:r>
            <a:endParaRPr lang="en-US" sz="2000" b="1" dirty="0"/>
          </a:p>
        </p:txBody>
      </p:sp>
    </p:spTree>
    <p:extLst>
      <p:ext uri="{BB962C8B-B14F-4D97-AF65-F5344CB8AC3E}">
        <p14:creationId xmlns:p14="http://schemas.microsoft.com/office/powerpoint/2010/main" val="5642174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5569" y="148295"/>
            <a:ext cx="11439350" cy="769441"/>
          </a:xfrm>
          <a:prstGeom prst="rect">
            <a:avLst/>
          </a:prstGeom>
          <a:solidFill>
            <a:srgbClr val="C00000"/>
          </a:solidFill>
        </p:spPr>
        <p:txBody>
          <a:bodyPr wrap="none">
            <a:spAutoFit/>
          </a:bodyPr>
          <a:lstStyle/>
          <a:p>
            <a:pPr marL="457200" indent="-457200">
              <a:buFont typeface="Arial" panose="020B0604020202020204" pitchFamily="34" charset="0"/>
              <a:buChar char="•"/>
            </a:pPr>
            <a:r>
              <a:rPr lang="en-US" sz="4400" b="1" dirty="0" smtClean="0"/>
              <a:t>Significance of Educational </a:t>
            </a:r>
            <a:r>
              <a:rPr lang="en-US" sz="4400" b="1" dirty="0"/>
              <a:t>psychology</a:t>
            </a:r>
          </a:p>
        </p:txBody>
      </p:sp>
      <p:sp>
        <p:nvSpPr>
          <p:cNvPr id="3" name="TextBox 2"/>
          <p:cNvSpPr txBox="1"/>
          <p:nvPr/>
        </p:nvSpPr>
        <p:spPr>
          <a:xfrm>
            <a:off x="502920" y="1041798"/>
            <a:ext cx="4589718" cy="400110"/>
          </a:xfrm>
          <a:prstGeom prst="rect">
            <a:avLst/>
          </a:prstGeom>
          <a:solidFill>
            <a:srgbClr val="7030A0"/>
          </a:solidFill>
        </p:spPr>
        <p:txBody>
          <a:bodyPr wrap="none" rtlCol="0">
            <a:spAutoFit/>
          </a:bodyPr>
          <a:lstStyle/>
          <a:p>
            <a:r>
              <a:rPr lang="en-US" sz="2000" b="1" dirty="0" smtClean="0">
                <a:solidFill>
                  <a:srgbClr val="FFFF00"/>
                </a:solidFill>
              </a:rPr>
              <a:t>1. Catering to individual differences</a:t>
            </a:r>
            <a:endParaRPr lang="en-US" sz="2000" b="1" dirty="0">
              <a:solidFill>
                <a:srgbClr val="FFFF00"/>
              </a:solidFill>
            </a:endParaRPr>
          </a:p>
        </p:txBody>
      </p:sp>
      <p:sp>
        <p:nvSpPr>
          <p:cNvPr id="4" name="TextBox 3"/>
          <p:cNvSpPr txBox="1"/>
          <p:nvPr/>
        </p:nvSpPr>
        <p:spPr>
          <a:xfrm>
            <a:off x="502920" y="1419108"/>
            <a:ext cx="11513088" cy="1200329"/>
          </a:xfrm>
          <a:prstGeom prst="rect">
            <a:avLst/>
          </a:prstGeom>
          <a:noFill/>
        </p:spPr>
        <p:txBody>
          <a:bodyPr wrap="none" rtlCol="0">
            <a:spAutoFit/>
          </a:bodyPr>
          <a:lstStyle/>
          <a:p>
            <a:r>
              <a:rPr lang="en-US" b="1" dirty="0"/>
              <a:t>No two persons are exactly alike. Pupils </a:t>
            </a:r>
            <a:r>
              <a:rPr lang="en-US" b="1" dirty="0" smtClean="0"/>
              <a:t>differ in </a:t>
            </a:r>
            <a:r>
              <a:rPr lang="en-US" b="1" dirty="0"/>
              <a:t>their level of intelligence, aptitudes, likes and dislikes </a:t>
            </a:r>
            <a:endParaRPr lang="en-US" b="1" dirty="0" smtClean="0"/>
          </a:p>
          <a:p>
            <a:r>
              <a:rPr lang="en-US" b="1" dirty="0" smtClean="0"/>
              <a:t>and </a:t>
            </a:r>
            <a:r>
              <a:rPr lang="en-US" b="1" dirty="0"/>
              <a:t>in other propensities </a:t>
            </a:r>
            <a:r>
              <a:rPr lang="en-US" b="1" dirty="0" smtClean="0"/>
              <a:t>and potentialities</a:t>
            </a:r>
            <a:r>
              <a:rPr lang="en-US" b="1" dirty="0"/>
              <a:t>. There are gifted, backward, physically and </a:t>
            </a:r>
            <a:r>
              <a:rPr lang="en-US" b="1" dirty="0" smtClean="0"/>
              <a:t>mentally</a:t>
            </a:r>
          </a:p>
          <a:p>
            <a:r>
              <a:rPr lang="en-US" b="1" dirty="0" smtClean="0"/>
              <a:t> </a:t>
            </a:r>
            <a:r>
              <a:rPr lang="en-US" b="1" dirty="0"/>
              <a:t>challenged children. </a:t>
            </a:r>
            <a:r>
              <a:rPr lang="en-US" b="1" dirty="0" smtClean="0"/>
              <a:t>Thus, psychology </a:t>
            </a:r>
            <a:r>
              <a:rPr lang="en-US" b="1" dirty="0"/>
              <a:t>tells the teacher about the individual differences among </a:t>
            </a:r>
            <a:r>
              <a:rPr lang="en-US" b="1" dirty="0" smtClean="0"/>
              <a:t>the</a:t>
            </a:r>
          </a:p>
          <a:p>
            <a:r>
              <a:rPr lang="en-US" b="1" dirty="0" smtClean="0"/>
              <a:t> </a:t>
            </a:r>
            <a:r>
              <a:rPr lang="en-US" b="1" dirty="0"/>
              <a:t>students in the </a:t>
            </a:r>
            <a:r>
              <a:rPr lang="en-US" b="1" dirty="0" smtClean="0"/>
              <a:t>class and </a:t>
            </a:r>
            <a:r>
              <a:rPr lang="en-US" b="1" dirty="0"/>
              <a:t>the procedure, methodology and techniques to be adopted for them.</a:t>
            </a:r>
          </a:p>
        </p:txBody>
      </p:sp>
      <p:sp>
        <p:nvSpPr>
          <p:cNvPr id="5" name="TextBox 4"/>
          <p:cNvSpPr txBox="1"/>
          <p:nvPr/>
        </p:nvSpPr>
        <p:spPr>
          <a:xfrm>
            <a:off x="502920" y="2634558"/>
            <a:ext cx="3687228" cy="400110"/>
          </a:xfrm>
          <a:prstGeom prst="rect">
            <a:avLst/>
          </a:prstGeom>
          <a:solidFill>
            <a:srgbClr val="7030A0"/>
          </a:solidFill>
        </p:spPr>
        <p:txBody>
          <a:bodyPr wrap="none" rtlCol="0">
            <a:spAutoFit/>
          </a:bodyPr>
          <a:lstStyle/>
          <a:p>
            <a:r>
              <a:rPr lang="en-US" sz="2000" b="1" dirty="0">
                <a:solidFill>
                  <a:srgbClr val="FFFF00"/>
                </a:solidFill>
              </a:rPr>
              <a:t>2</a:t>
            </a:r>
            <a:r>
              <a:rPr lang="en-US" sz="2000" b="1" dirty="0" smtClean="0">
                <a:solidFill>
                  <a:srgbClr val="FFFF00"/>
                </a:solidFill>
              </a:rPr>
              <a:t>. Understanding the learner</a:t>
            </a:r>
            <a:endParaRPr lang="en-US" sz="2000" b="1" dirty="0">
              <a:solidFill>
                <a:srgbClr val="FFFF00"/>
              </a:solidFill>
            </a:endParaRPr>
          </a:p>
        </p:txBody>
      </p:sp>
      <p:sp>
        <p:nvSpPr>
          <p:cNvPr id="6" name="Rectangle 5"/>
          <p:cNvSpPr/>
          <p:nvPr/>
        </p:nvSpPr>
        <p:spPr>
          <a:xfrm>
            <a:off x="502920" y="3034668"/>
            <a:ext cx="11395710" cy="1754326"/>
          </a:xfrm>
          <a:prstGeom prst="rect">
            <a:avLst/>
          </a:prstGeom>
        </p:spPr>
        <p:txBody>
          <a:bodyPr wrap="square">
            <a:spAutoFit/>
          </a:bodyPr>
          <a:lstStyle/>
          <a:p>
            <a:r>
              <a:rPr lang="en-US" b="1" dirty="0"/>
              <a:t>The child or the learner is the key factor in the </a:t>
            </a:r>
            <a:r>
              <a:rPr lang="en-US" b="1" dirty="0" smtClean="0"/>
              <a:t>teaching-learning process</a:t>
            </a:r>
            <a:r>
              <a:rPr lang="en-US" b="1" dirty="0"/>
              <a:t>. Educational psychology helps the teacher to know his interests, attitudes, </a:t>
            </a:r>
            <a:r>
              <a:rPr lang="en-US" b="1" dirty="0" smtClean="0"/>
              <a:t>aptitudes and </a:t>
            </a:r>
            <a:r>
              <a:rPr lang="en-US" b="1" dirty="0"/>
              <a:t>the other acquired or innate capacities and abilities; to know the stage of </a:t>
            </a:r>
            <a:r>
              <a:rPr lang="en-US" b="1" dirty="0" smtClean="0"/>
              <a:t>development linked </a:t>
            </a:r>
            <a:r>
              <a:rPr lang="en-US" b="1" dirty="0"/>
              <a:t>with his social, </a:t>
            </a:r>
            <a:r>
              <a:rPr lang="en-US" b="1" dirty="0" smtClean="0"/>
              <a:t>emotional, intellectual</a:t>
            </a:r>
            <a:r>
              <a:rPr lang="en-US" b="1" dirty="0"/>
              <a:t>, physical and aesthetic needs; to know his </a:t>
            </a:r>
            <a:r>
              <a:rPr lang="en-US" b="1" dirty="0" smtClean="0"/>
              <a:t>level of </a:t>
            </a:r>
            <a:r>
              <a:rPr lang="en-US" b="1" dirty="0"/>
              <a:t>aspiration, his conscious and unconscious </a:t>
            </a:r>
            <a:r>
              <a:rPr lang="en-US" b="1" dirty="0" err="1"/>
              <a:t>behaviour</a:t>
            </a:r>
            <a:r>
              <a:rPr lang="en-US" b="1" dirty="0"/>
              <a:t>; his motivational and group </a:t>
            </a:r>
            <a:r>
              <a:rPr lang="en-US" b="1" dirty="0" err="1" smtClean="0"/>
              <a:t>behaviour</a:t>
            </a:r>
            <a:r>
              <a:rPr lang="en-US" b="1" dirty="0" smtClean="0"/>
              <a:t>; his </a:t>
            </a:r>
            <a:r>
              <a:rPr lang="en-US" b="1" dirty="0"/>
              <a:t>conflicts, desires and other aspects of his mental health.</a:t>
            </a:r>
          </a:p>
        </p:txBody>
      </p:sp>
      <p:sp>
        <p:nvSpPr>
          <p:cNvPr id="7" name="TextBox 6"/>
          <p:cNvSpPr txBox="1"/>
          <p:nvPr/>
        </p:nvSpPr>
        <p:spPr>
          <a:xfrm>
            <a:off x="502920" y="4788994"/>
            <a:ext cx="5899372" cy="400110"/>
          </a:xfrm>
          <a:prstGeom prst="rect">
            <a:avLst/>
          </a:prstGeom>
          <a:solidFill>
            <a:srgbClr val="7030A0"/>
          </a:solidFill>
        </p:spPr>
        <p:txBody>
          <a:bodyPr wrap="none" rtlCol="0">
            <a:spAutoFit/>
          </a:bodyPr>
          <a:lstStyle/>
          <a:p>
            <a:r>
              <a:rPr lang="en-US" sz="2000" b="1" dirty="0" smtClean="0">
                <a:solidFill>
                  <a:srgbClr val="FFFF00"/>
                </a:solidFill>
              </a:rPr>
              <a:t>3. Understanding development characteristics</a:t>
            </a:r>
            <a:endParaRPr lang="en-US" sz="2000" b="1" dirty="0">
              <a:solidFill>
                <a:srgbClr val="FFFF00"/>
              </a:solidFill>
            </a:endParaRPr>
          </a:p>
        </p:txBody>
      </p:sp>
      <p:sp>
        <p:nvSpPr>
          <p:cNvPr id="8" name="Rectangle 7"/>
          <p:cNvSpPr/>
          <p:nvPr/>
        </p:nvSpPr>
        <p:spPr>
          <a:xfrm>
            <a:off x="502920" y="5181249"/>
            <a:ext cx="10976610" cy="923330"/>
          </a:xfrm>
          <a:prstGeom prst="rect">
            <a:avLst/>
          </a:prstGeom>
        </p:spPr>
        <p:txBody>
          <a:bodyPr wrap="square">
            <a:spAutoFit/>
          </a:bodyPr>
          <a:lstStyle/>
          <a:p>
            <a:r>
              <a:rPr lang="en-US" b="1" dirty="0">
                <a:latin typeface="+mj-lt"/>
              </a:rPr>
              <a:t>To be a successful doctor, one must have the required professional knowledge and skills as well as the knowledge about the nature of the patient whom he wants to treat. In the same way, if one wants to be a successful teacher, he must know about the science of </a:t>
            </a:r>
            <a:r>
              <a:rPr lang="en-US" b="1" dirty="0" err="1">
                <a:latin typeface="+mj-lt"/>
              </a:rPr>
              <a:t>behaviour</a:t>
            </a:r>
            <a:r>
              <a:rPr lang="en-US" b="1" dirty="0">
                <a:latin typeface="+mj-lt"/>
              </a:rPr>
              <a:t> of </a:t>
            </a:r>
            <a:r>
              <a:rPr lang="en-US" b="1" dirty="0" smtClean="0">
                <a:latin typeface="+mj-lt"/>
              </a:rPr>
              <a:t>learners.</a:t>
            </a:r>
            <a:endParaRPr lang="en-US" b="1" dirty="0">
              <a:latin typeface="+mj-lt"/>
            </a:endParaRPr>
          </a:p>
        </p:txBody>
      </p:sp>
    </p:spTree>
    <p:extLst>
      <p:ext uri="{BB962C8B-B14F-4D97-AF65-F5344CB8AC3E}">
        <p14:creationId xmlns:p14="http://schemas.microsoft.com/office/powerpoint/2010/main" val="2286634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93420" y="173236"/>
            <a:ext cx="4376519" cy="400110"/>
          </a:xfrm>
          <a:prstGeom prst="rect">
            <a:avLst/>
          </a:prstGeom>
          <a:solidFill>
            <a:srgbClr val="7030A0"/>
          </a:solidFill>
        </p:spPr>
        <p:txBody>
          <a:bodyPr wrap="none" rtlCol="0">
            <a:spAutoFit/>
          </a:bodyPr>
          <a:lstStyle/>
          <a:p>
            <a:r>
              <a:rPr lang="en-US" sz="2000" b="1" dirty="0">
                <a:solidFill>
                  <a:srgbClr val="FFFF00"/>
                </a:solidFill>
              </a:rPr>
              <a:t>4</a:t>
            </a:r>
            <a:r>
              <a:rPr lang="en-US" sz="2000" b="1" dirty="0" smtClean="0">
                <a:solidFill>
                  <a:srgbClr val="FFFF00"/>
                </a:solidFill>
              </a:rPr>
              <a:t>. Understanding group dynamics</a:t>
            </a:r>
            <a:endParaRPr lang="en-US" sz="2000" b="1" dirty="0">
              <a:solidFill>
                <a:srgbClr val="FFFF00"/>
              </a:solidFill>
            </a:endParaRPr>
          </a:p>
        </p:txBody>
      </p:sp>
      <p:sp>
        <p:nvSpPr>
          <p:cNvPr id="4" name="TextBox 3"/>
          <p:cNvSpPr txBox="1"/>
          <p:nvPr/>
        </p:nvSpPr>
        <p:spPr>
          <a:xfrm>
            <a:off x="579120" y="573346"/>
            <a:ext cx="11272638" cy="646331"/>
          </a:xfrm>
          <a:prstGeom prst="rect">
            <a:avLst/>
          </a:prstGeom>
          <a:noFill/>
        </p:spPr>
        <p:txBody>
          <a:bodyPr wrap="none" rtlCol="0">
            <a:spAutoFit/>
          </a:bodyPr>
          <a:lstStyle/>
          <a:p>
            <a:r>
              <a:rPr lang="en-US" b="1" dirty="0" smtClean="0"/>
              <a:t>The teacher must know the operations of group dynamics in classroom teaching-learning as well as</a:t>
            </a:r>
          </a:p>
          <a:p>
            <a:r>
              <a:rPr lang="en-US" b="1" dirty="0" smtClean="0"/>
              <a:t>Total school and social environment and their effect on learning.</a:t>
            </a:r>
            <a:endParaRPr lang="en-US" b="1" dirty="0"/>
          </a:p>
        </p:txBody>
      </p:sp>
      <p:sp>
        <p:nvSpPr>
          <p:cNvPr id="5" name="TextBox 4"/>
          <p:cNvSpPr txBox="1"/>
          <p:nvPr/>
        </p:nvSpPr>
        <p:spPr>
          <a:xfrm>
            <a:off x="693420" y="1224708"/>
            <a:ext cx="6346609" cy="400110"/>
          </a:xfrm>
          <a:prstGeom prst="rect">
            <a:avLst/>
          </a:prstGeom>
          <a:solidFill>
            <a:srgbClr val="7030A0"/>
          </a:solidFill>
        </p:spPr>
        <p:txBody>
          <a:bodyPr wrap="none" rtlCol="0">
            <a:spAutoFit/>
          </a:bodyPr>
          <a:lstStyle/>
          <a:p>
            <a:r>
              <a:rPr lang="en-US" sz="2000" b="1" dirty="0" smtClean="0">
                <a:solidFill>
                  <a:srgbClr val="FFFF00"/>
                </a:solidFill>
              </a:rPr>
              <a:t>5. Understanding the nature of classroom learning</a:t>
            </a:r>
            <a:endParaRPr lang="en-US" sz="2000" b="1" dirty="0">
              <a:solidFill>
                <a:srgbClr val="FFFF00"/>
              </a:solidFill>
            </a:endParaRPr>
          </a:p>
        </p:txBody>
      </p:sp>
      <p:sp>
        <p:nvSpPr>
          <p:cNvPr id="6" name="TextBox 5"/>
          <p:cNvSpPr txBox="1"/>
          <p:nvPr/>
        </p:nvSpPr>
        <p:spPr>
          <a:xfrm>
            <a:off x="579120" y="1629849"/>
            <a:ext cx="11211724" cy="646331"/>
          </a:xfrm>
          <a:prstGeom prst="rect">
            <a:avLst/>
          </a:prstGeom>
          <a:noFill/>
        </p:spPr>
        <p:txBody>
          <a:bodyPr wrap="none" rtlCol="0">
            <a:spAutoFit/>
          </a:bodyPr>
          <a:lstStyle/>
          <a:p>
            <a:r>
              <a:rPr lang="en-US" b="1" dirty="0"/>
              <a:t>Educational Psychology helps </a:t>
            </a:r>
            <a:r>
              <a:rPr lang="en-US" b="1" dirty="0" smtClean="0"/>
              <a:t>the teacher </a:t>
            </a:r>
            <a:r>
              <a:rPr lang="en-US" b="1" dirty="0"/>
              <a:t>to adapt and adjust his teaching according to the </a:t>
            </a:r>
            <a:r>
              <a:rPr lang="en-US" b="1" dirty="0" smtClean="0"/>
              <a:t>level</a:t>
            </a:r>
          </a:p>
          <a:p>
            <a:r>
              <a:rPr lang="en-US" b="1" dirty="0" smtClean="0"/>
              <a:t> </a:t>
            </a:r>
            <a:r>
              <a:rPr lang="en-US" b="1" dirty="0"/>
              <a:t>of the learners.</a:t>
            </a:r>
          </a:p>
        </p:txBody>
      </p:sp>
      <p:sp>
        <p:nvSpPr>
          <p:cNvPr id="7" name="TextBox 6"/>
          <p:cNvSpPr txBox="1"/>
          <p:nvPr/>
        </p:nvSpPr>
        <p:spPr>
          <a:xfrm>
            <a:off x="693420" y="2327975"/>
            <a:ext cx="6070893" cy="400110"/>
          </a:xfrm>
          <a:prstGeom prst="rect">
            <a:avLst/>
          </a:prstGeom>
          <a:solidFill>
            <a:srgbClr val="7030A0"/>
          </a:solidFill>
        </p:spPr>
        <p:txBody>
          <a:bodyPr wrap="none" rtlCol="0">
            <a:spAutoFit/>
          </a:bodyPr>
          <a:lstStyle/>
          <a:p>
            <a:r>
              <a:rPr lang="en-US" sz="2000" b="1" dirty="0">
                <a:solidFill>
                  <a:srgbClr val="FFFF00"/>
                </a:solidFill>
              </a:rPr>
              <a:t>6</a:t>
            </a:r>
            <a:r>
              <a:rPr lang="en-US" sz="2000" b="1" dirty="0" smtClean="0">
                <a:solidFill>
                  <a:srgbClr val="FFFF00"/>
                </a:solidFill>
              </a:rPr>
              <a:t>. Understanding effective methods of teaching</a:t>
            </a:r>
            <a:endParaRPr lang="en-US" sz="2000" b="1" dirty="0">
              <a:solidFill>
                <a:srgbClr val="FFFF00"/>
              </a:solidFill>
            </a:endParaRPr>
          </a:p>
        </p:txBody>
      </p:sp>
      <p:sp>
        <p:nvSpPr>
          <p:cNvPr id="8" name="TextBox 7"/>
          <p:cNvSpPr txBox="1"/>
          <p:nvPr/>
        </p:nvSpPr>
        <p:spPr>
          <a:xfrm>
            <a:off x="688124" y="2779880"/>
            <a:ext cx="11606062" cy="646331"/>
          </a:xfrm>
          <a:prstGeom prst="rect">
            <a:avLst/>
          </a:prstGeom>
          <a:noFill/>
        </p:spPr>
        <p:txBody>
          <a:bodyPr wrap="none" rtlCol="0">
            <a:spAutoFit/>
          </a:bodyPr>
          <a:lstStyle/>
          <a:p>
            <a:r>
              <a:rPr lang="en-US" b="1" dirty="0"/>
              <a:t>Educational Psychology has </a:t>
            </a:r>
            <a:r>
              <a:rPr lang="en-US" b="1" dirty="0" smtClean="0"/>
              <a:t>discovered several </a:t>
            </a:r>
            <a:r>
              <a:rPr lang="en-US" b="1" dirty="0"/>
              <a:t>new approaches, principles. methods and </a:t>
            </a:r>
            <a:r>
              <a:rPr lang="en-US" b="1" dirty="0" smtClean="0"/>
              <a:t>techniques</a:t>
            </a:r>
          </a:p>
          <a:p>
            <a:r>
              <a:rPr lang="en-US" b="1" dirty="0" smtClean="0"/>
              <a:t> </a:t>
            </a:r>
            <a:r>
              <a:rPr lang="en-US" b="1" dirty="0"/>
              <a:t>of teaching which are very </a:t>
            </a:r>
            <a:r>
              <a:rPr lang="en-US" b="1" dirty="0" smtClean="0"/>
              <a:t>helpful in </a:t>
            </a:r>
            <a:r>
              <a:rPr lang="en-US" b="1" dirty="0"/>
              <a:t>today’s teaching-learning process.</a:t>
            </a:r>
          </a:p>
        </p:txBody>
      </p:sp>
      <p:sp>
        <p:nvSpPr>
          <p:cNvPr id="9" name="TextBox 8"/>
          <p:cNvSpPr txBox="1"/>
          <p:nvPr/>
        </p:nvSpPr>
        <p:spPr>
          <a:xfrm>
            <a:off x="693420" y="3426211"/>
            <a:ext cx="3421129" cy="400110"/>
          </a:xfrm>
          <a:prstGeom prst="rect">
            <a:avLst/>
          </a:prstGeom>
          <a:solidFill>
            <a:srgbClr val="7030A0"/>
          </a:solidFill>
        </p:spPr>
        <p:txBody>
          <a:bodyPr wrap="none" rtlCol="0">
            <a:spAutoFit/>
          </a:bodyPr>
          <a:lstStyle/>
          <a:p>
            <a:r>
              <a:rPr lang="en-US" sz="2000" b="1" dirty="0" smtClean="0">
                <a:solidFill>
                  <a:srgbClr val="FFFF00"/>
                </a:solidFill>
              </a:rPr>
              <a:t>7. Curriculum construction</a:t>
            </a:r>
            <a:endParaRPr lang="en-US" sz="2000" b="1" dirty="0">
              <a:solidFill>
                <a:srgbClr val="FFFF00"/>
              </a:solidFill>
            </a:endParaRPr>
          </a:p>
        </p:txBody>
      </p:sp>
      <p:sp>
        <p:nvSpPr>
          <p:cNvPr id="10" name="TextBox 9"/>
          <p:cNvSpPr txBox="1"/>
          <p:nvPr/>
        </p:nvSpPr>
        <p:spPr>
          <a:xfrm>
            <a:off x="688124" y="3826321"/>
            <a:ext cx="11429732" cy="923330"/>
          </a:xfrm>
          <a:prstGeom prst="rect">
            <a:avLst/>
          </a:prstGeom>
          <a:noFill/>
        </p:spPr>
        <p:txBody>
          <a:bodyPr wrap="none" rtlCol="0">
            <a:spAutoFit/>
          </a:bodyPr>
          <a:lstStyle/>
          <a:p>
            <a:r>
              <a:rPr lang="en-US" b="1" dirty="0"/>
              <a:t>Curriculum is an </a:t>
            </a:r>
            <a:r>
              <a:rPr lang="en-US" b="1" dirty="0" smtClean="0"/>
              <a:t>integral part </a:t>
            </a:r>
            <a:r>
              <a:rPr lang="en-US" b="1" dirty="0"/>
              <a:t>of the teaching-learning process. Curriculum should be </a:t>
            </a:r>
            <a:r>
              <a:rPr lang="en-US" b="1" dirty="0" smtClean="0"/>
              <a:t>child-</a:t>
            </a:r>
            <a:r>
              <a:rPr lang="en-US" b="1" dirty="0" err="1" smtClean="0"/>
              <a:t>centred</a:t>
            </a:r>
            <a:r>
              <a:rPr lang="en-US" b="1" dirty="0" smtClean="0"/>
              <a:t> </a:t>
            </a:r>
          </a:p>
          <a:p>
            <a:r>
              <a:rPr lang="en-US" b="1" dirty="0" smtClean="0"/>
              <a:t>and </a:t>
            </a:r>
            <a:r>
              <a:rPr lang="en-US" b="1" dirty="0"/>
              <a:t>fulfil the </a:t>
            </a:r>
            <a:r>
              <a:rPr lang="en-US" b="1" dirty="0" smtClean="0"/>
              <a:t>motives and </a:t>
            </a:r>
            <a:r>
              <a:rPr lang="en-US" b="1" dirty="0"/>
              <a:t>psychological needs of the individual because child capacities differ from </a:t>
            </a:r>
            <a:endParaRPr lang="en-US" b="1" dirty="0" smtClean="0"/>
          </a:p>
          <a:p>
            <a:r>
              <a:rPr lang="en-US" b="1" dirty="0" smtClean="0"/>
              <a:t>stage </a:t>
            </a:r>
            <a:r>
              <a:rPr lang="en-US" b="1" dirty="0"/>
              <a:t>to stage.</a:t>
            </a:r>
          </a:p>
        </p:txBody>
      </p:sp>
      <p:sp>
        <p:nvSpPr>
          <p:cNvPr id="11" name="TextBox 10"/>
          <p:cNvSpPr txBox="1"/>
          <p:nvPr/>
        </p:nvSpPr>
        <p:spPr>
          <a:xfrm>
            <a:off x="693420" y="4786359"/>
            <a:ext cx="4775666" cy="400110"/>
          </a:xfrm>
          <a:prstGeom prst="rect">
            <a:avLst/>
          </a:prstGeom>
          <a:solidFill>
            <a:srgbClr val="7030A0"/>
          </a:solidFill>
        </p:spPr>
        <p:txBody>
          <a:bodyPr wrap="none" rtlCol="0">
            <a:spAutoFit/>
          </a:bodyPr>
          <a:lstStyle/>
          <a:p>
            <a:r>
              <a:rPr lang="en-US" sz="2000" b="1" dirty="0">
                <a:solidFill>
                  <a:srgbClr val="FFFF00"/>
                </a:solidFill>
              </a:rPr>
              <a:t>8</a:t>
            </a:r>
            <a:r>
              <a:rPr lang="en-US" sz="2000" b="1" dirty="0" smtClean="0">
                <a:solidFill>
                  <a:srgbClr val="FFFF00"/>
                </a:solidFill>
              </a:rPr>
              <a:t>. Measurement of learning outcome</a:t>
            </a:r>
            <a:endParaRPr lang="en-US" sz="2000" b="1" dirty="0">
              <a:solidFill>
                <a:srgbClr val="FFFF00"/>
              </a:solidFill>
            </a:endParaRPr>
          </a:p>
        </p:txBody>
      </p:sp>
      <p:sp>
        <p:nvSpPr>
          <p:cNvPr id="12" name="TextBox 11"/>
          <p:cNvSpPr txBox="1"/>
          <p:nvPr/>
        </p:nvSpPr>
        <p:spPr>
          <a:xfrm>
            <a:off x="688124" y="5223177"/>
            <a:ext cx="11391900" cy="923330"/>
          </a:xfrm>
          <a:prstGeom prst="rect">
            <a:avLst/>
          </a:prstGeom>
          <a:noFill/>
        </p:spPr>
        <p:txBody>
          <a:bodyPr wrap="square" rtlCol="0">
            <a:spAutoFit/>
          </a:bodyPr>
          <a:lstStyle/>
          <a:p>
            <a:r>
              <a:rPr lang="en-US" b="1" dirty="0"/>
              <a:t>Psychological tools help the teacher to assess the learning outcome of the students. He can also evaluate his teaching methods and in the light of the performance of his students can modify his strategy of teaching.</a:t>
            </a:r>
            <a:endParaRPr lang="en-US" b="1" dirty="0"/>
          </a:p>
        </p:txBody>
      </p:sp>
    </p:spTree>
    <p:extLst>
      <p:ext uri="{BB962C8B-B14F-4D97-AF65-F5344CB8AC3E}">
        <p14:creationId xmlns:p14="http://schemas.microsoft.com/office/powerpoint/2010/main" val="1185051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1897" y="93174"/>
            <a:ext cx="4865434" cy="400110"/>
          </a:xfrm>
          <a:prstGeom prst="rect">
            <a:avLst/>
          </a:prstGeom>
          <a:solidFill>
            <a:srgbClr val="7030A0"/>
          </a:solidFill>
        </p:spPr>
        <p:txBody>
          <a:bodyPr wrap="none" rtlCol="0">
            <a:spAutoFit/>
          </a:bodyPr>
          <a:lstStyle/>
          <a:p>
            <a:r>
              <a:rPr lang="en-US" sz="2000" b="1" dirty="0" smtClean="0">
                <a:solidFill>
                  <a:srgbClr val="FFFF00"/>
                </a:solidFill>
              </a:rPr>
              <a:t>9. Understanding the learning process</a:t>
            </a:r>
            <a:endParaRPr lang="en-US" sz="2000" b="1" dirty="0">
              <a:solidFill>
                <a:srgbClr val="FFFF00"/>
              </a:solidFill>
            </a:endParaRPr>
          </a:p>
        </p:txBody>
      </p:sp>
      <p:sp>
        <p:nvSpPr>
          <p:cNvPr id="3" name="TextBox 2"/>
          <p:cNvSpPr txBox="1"/>
          <p:nvPr/>
        </p:nvSpPr>
        <p:spPr>
          <a:xfrm>
            <a:off x="451692" y="493284"/>
            <a:ext cx="10211450" cy="646331"/>
          </a:xfrm>
          <a:prstGeom prst="rect">
            <a:avLst/>
          </a:prstGeom>
          <a:noFill/>
        </p:spPr>
        <p:txBody>
          <a:bodyPr wrap="none" rtlCol="0">
            <a:spAutoFit/>
          </a:bodyPr>
          <a:lstStyle/>
          <a:p>
            <a:r>
              <a:rPr lang="en-US" b="1" dirty="0" smtClean="0"/>
              <a:t>All education depends upon the learning of new responses and the capacity of a human</a:t>
            </a:r>
          </a:p>
          <a:p>
            <a:r>
              <a:rPr lang="en-US" b="1" dirty="0"/>
              <a:t> </a:t>
            </a:r>
            <a:r>
              <a:rPr lang="en-US" b="1" dirty="0" smtClean="0"/>
              <a:t>child to learn new responses.</a:t>
            </a:r>
            <a:endParaRPr lang="en-US" b="1" dirty="0"/>
          </a:p>
        </p:txBody>
      </p:sp>
      <p:sp>
        <p:nvSpPr>
          <p:cNvPr id="4" name="TextBox 3"/>
          <p:cNvSpPr txBox="1"/>
          <p:nvPr/>
        </p:nvSpPr>
        <p:spPr>
          <a:xfrm>
            <a:off x="351897" y="1139615"/>
            <a:ext cx="4286751" cy="400110"/>
          </a:xfrm>
          <a:prstGeom prst="rect">
            <a:avLst/>
          </a:prstGeom>
          <a:solidFill>
            <a:srgbClr val="7030A0"/>
          </a:solidFill>
        </p:spPr>
        <p:txBody>
          <a:bodyPr wrap="none" rtlCol="0">
            <a:spAutoFit/>
          </a:bodyPr>
          <a:lstStyle/>
          <a:p>
            <a:r>
              <a:rPr lang="en-US" sz="2000" b="1" dirty="0" smtClean="0">
                <a:solidFill>
                  <a:srgbClr val="FFFF00"/>
                </a:solidFill>
              </a:rPr>
              <a:t>10. Knowledge of mental health</a:t>
            </a:r>
            <a:endParaRPr lang="en-US" sz="2000" b="1" dirty="0">
              <a:solidFill>
                <a:srgbClr val="FFFF00"/>
              </a:solidFill>
            </a:endParaRPr>
          </a:p>
        </p:txBody>
      </p:sp>
      <p:sp>
        <p:nvSpPr>
          <p:cNvPr id="5" name="TextBox 4"/>
          <p:cNvSpPr txBox="1"/>
          <p:nvPr/>
        </p:nvSpPr>
        <p:spPr>
          <a:xfrm>
            <a:off x="351897" y="1539725"/>
            <a:ext cx="11250196" cy="923330"/>
          </a:xfrm>
          <a:prstGeom prst="rect">
            <a:avLst/>
          </a:prstGeom>
          <a:noFill/>
        </p:spPr>
        <p:txBody>
          <a:bodyPr wrap="none" rtlCol="0">
            <a:spAutoFit/>
          </a:bodyPr>
          <a:lstStyle/>
          <a:p>
            <a:r>
              <a:rPr lang="en-US" b="1" dirty="0"/>
              <a:t>Educational Psychology helps the </a:t>
            </a:r>
            <a:r>
              <a:rPr lang="en-US" b="1" dirty="0" smtClean="0"/>
              <a:t>teacher to </a:t>
            </a:r>
            <a:r>
              <a:rPr lang="en-US" b="1" dirty="0"/>
              <a:t>know what are the factors responsible for the </a:t>
            </a:r>
            <a:r>
              <a:rPr lang="en-US" b="1" dirty="0" smtClean="0"/>
              <a:t>mental</a:t>
            </a:r>
          </a:p>
          <a:p>
            <a:r>
              <a:rPr lang="en-US" b="1" dirty="0" smtClean="0"/>
              <a:t> </a:t>
            </a:r>
            <a:r>
              <a:rPr lang="en-US" b="1" dirty="0"/>
              <a:t>ill-health and maladjustment of </a:t>
            </a:r>
            <a:r>
              <a:rPr lang="en-US" b="1" dirty="0" smtClean="0"/>
              <a:t>a student </a:t>
            </a:r>
            <a:r>
              <a:rPr lang="en-US" b="1" dirty="0"/>
              <a:t>and to suggest improvement thereof. it also provides </a:t>
            </a:r>
            <a:r>
              <a:rPr lang="en-US" b="1" dirty="0" smtClean="0"/>
              <a:t>the</a:t>
            </a:r>
          </a:p>
          <a:p>
            <a:r>
              <a:rPr lang="en-US" b="1" dirty="0" smtClean="0"/>
              <a:t> </a:t>
            </a:r>
            <a:r>
              <a:rPr lang="en-US" b="1" dirty="0"/>
              <a:t>teacher </a:t>
            </a:r>
            <a:r>
              <a:rPr lang="en-US" b="1" dirty="0" smtClean="0"/>
              <a:t>with necessary </a:t>
            </a:r>
            <a:r>
              <a:rPr lang="en-US" b="1" dirty="0"/>
              <a:t>insight to improve his own mental status to cope up with the situation.</a:t>
            </a:r>
          </a:p>
        </p:txBody>
      </p:sp>
      <p:sp>
        <p:nvSpPr>
          <p:cNvPr id="6" name="TextBox 5"/>
          <p:cNvSpPr txBox="1"/>
          <p:nvPr/>
        </p:nvSpPr>
        <p:spPr>
          <a:xfrm>
            <a:off x="351897" y="2463055"/>
            <a:ext cx="4156907" cy="400110"/>
          </a:xfrm>
          <a:prstGeom prst="rect">
            <a:avLst/>
          </a:prstGeom>
          <a:solidFill>
            <a:srgbClr val="7030A0"/>
          </a:solidFill>
        </p:spPr>
        <p:txBody>
          <a:bodyPr wrap="none" rtlCol="0">
            <a:spAutoFit/>
          </a:bodyPr>
          <a:lstStyle/>
          <a:p>
            <a:r>
              <a:rPr lang="en-US" sz="2000" b="1" dirty="0" smtClean="0">
                <a:solidFill>
                  <a:srgbClr val="FFFF00"/>
                </a:solidFill>
              </a:rPr>
              <a:t>11.Developing scientific attitude</a:t>
            </a:r>
            <a:endParaRPr lang="en-US" sz="2000" b="1" dirty="0">
              <a:solidFill>
                <a:srgbClr val="FFFF00"/>
              </a:solidFill>
            </a:endParaRPr>
          </a:p>
        </p:txBody>
      </p:sp>
      <p:sp>
        <p:nvSpPr>
          <p:cNvPr id="7" name="TextBox 6"/>
          <p:cNvSpPr txBox="1"/>
          <p:nvPr/>
        </p:nvSpPr>
        <p:spPr>
          <a:xfrm>
            <a:off x="351897" y="2863165"/>
            <a:ext cx="10450297" cy="646331"/>
          </a:xfrm>
          <a:prstGeom prst="rect">
            <a:avLst/>
          </a:prstGeom>
          <a:noFill/>
        </p:spPr>
        <p:txBody>
          <a:bodyPr wrap="none" rtlCol="0">
            <a:spAutoFit/>
          </a:bodyPr>
          <a:lstStyle/>
          <a:p>
            <a:r>
              <a:rPr lang="en-US" b="1" dirty="0" smtClean="0"/>
              <a:t>Knowledge of educational psychology is helpful in making the teacher more scientific in his </a:t>
            </a:r>
          </a:p>
          <a:p>
            <a:r>
              <a:rPr lang="en-US" b="1" dirty="0" smtClean="0"/>
              <a:t>educational practices.</a:t>
            </a:r>
            <a:endParaRPr lang="en-US" b="1" dirty="0"/>
          </a:p>
        </p:txBody>
      </p:sp>
      <p:sp>
        <p:nvSpPr>
          <p:cNvPr id="8" name="TextBox 7"/>
          <p:cNvSpPr txBox="1"/>
          <p:nvPr/>
        </p:nvSpPr>
        <p:spPr>
          <a:xfrm>
            <a:off x="351897" y="3509496"/>
            <a:ext cx="6086923" cy="400110"/>
          </a:xfrm>
          <a:prstGeom prst="rect">
            <a:avLst/>
          </a:prstGeom>
          <a:solidFill>
            <a:srgbClr val="7030A0"/>
          </a:solidFill>
        </p:spPr>
        <p:txBody>
          <a:bodyPr wrap="none" rtlCol="0">
            <a:spAutoFit/>
          </a:bodyPr>
          <a:lstStyle/>
          <a:p>
            <a:r>
              <a:rPr lang="en-US" sz="2000" b="1" dirty="0" smtClean="0">
                <a:solidFill>
                  <a:srgbClr val="FFFF00"/>
                </a:solidFill>
              </a:rPr>
              <a:t>12.Educational psychology and nervous system</a:t>
            </a:r>
            <a:endParaRPr lang="en-US" sz="2000" b="1" dirty="0">
              <a:solidFill>
                <a:srgbClr val="FFFF00"/>
              </a:solidFill>
            </a:endParaRPr>
          </a:p>
        </p:txBody>
      </p:sp>
      <p:sp>
        <p:nvSpPr>
          <p:cNvPr id="9" name="TextBox 8"/>
          <p:cNvSpPr txBox="1"/>
          <p:nvPr/>
        </p:nvSpPr>
        <p:spPr>
          <a:xfrm>
            <a:off x="351897" y="3971161"/>
            <a:ext cx="8930650" cy="369332"/>
          </a:xfrm>
          <a:prstGeom prst="rect">
            <a:avLst/>
          </a:prstGeom>
          <a:noFill/>
        </p:spPr>
        <p:txBody>
          <a:bodyPr wrap="none" rtlCol="0">
            <a:spAutoFit/>
          </a:bodyPr>
          <a:lstStyle/>
          <a:p>
            <a:r>
              <a:rPr lang="en-US" b="1" dirty="0" smtClean="0"/>
              <a:t>The entire education depends on the functions of the brain ad nervous system.</a:t>
            </a:r>
            <a:endParaRPr lang="en-US" b="1" dirty="0"/>
          </a:p>
        </p:txBody>
      </p:sp>
      <p:sp>
        <p:nvSpPr>
          <p:cNvPr id="10" name="TextBox 9"/>
          <p:cNvSpPr txBox="1"/>
          <p:nvPr/>
        </p:nvSpPr>
        <p:spPr>
          <a:xfrm>
            <a:off x="416818" y="4401350"/>
            <a:ext cx="4809330" cy="400110"/>
          </a:xfrm>
          <a:prstGeom prst="rect">
            <a:avLst/>
          </a:prstGeom>
          <a:solidFill>
            <a:srgbClr val="7030A0"/>
          </a:solidFill>
        </p:spPr>
        <p:txBody>
          <a:bodyPr wrap="none" rtlCol="0">
            <a:spAutoFit/>
          </a:bodyPr>
          <a:lstStyle/>
          <a:p>
            <a:r>
              <a:rPr lang="en-US" sz="2000" b="1" dirty="0" smtClean="0">
                <a:solidFill>
                  <a:srgbClr val="FFFF00"/>
                </a:solidFill>
              </a:rPr>
              <a:t>13. Educational psychology and play</a:t>
            </a:r>
            <a:endParaRPr lang="en-US" sz="2000" b="1" dirty="0">
              <a:solidFill>
                <a:srgbClr val="FFFF00"/>
              </a:solidFill>
            </a:endParaRPr>
          </a:p>
        </p:txBody>
      </p:sp>
      <p:sp>
        <p:nvSpPr>
          <p:cNvPr id="11" name="TextBox 10"/>
          <p:cNvSpPr txBox="1"/>
          <p:nvPr/>
        </p:nvSpPr>
        <p:spPr>
          <a:xfrm>
            <a:off x="351897" y="4862317"/>
            <a:ext cx="7191392" cy="369332"/>
          </a:xfrm>
          <a:prstGeom prst="rect">
            <a:avLst/>
          </a:prstGeom>
          <a:noFill/>
        </p:spPr>
        <p:txBody>
          <a:bodyPr wrap="none" rtlCol="0">
            <a:spAutoFit/>
          </a:bodyPr>
          <a:lstStyle/>
          <a:p>
            <a:r>
              <a:rPr lang="en-US" b="1" dirty="0" smtClean="0"/>
              <a:t>Play is a natural tendency having great educational potentials.</a:t>
            </a:r>
            <a:endParaRPr lang="en-US" b="1" dirty="0"/>
          </a:p>
        </p:txBody>
      </p:sp>
      <p:sp>
        <p:nvSpPr>
          <p:cNvPr id="12" name="TextBox 11"/>
          <p:cNvSpPr txBox="1"/>
          <p:nvPr/>
        </p:nvSpPr>
        <p:spPr>
          <a:xfrm>
            <a:off x="416818" y="5302825"/>
            <a:ext cx="6769802" cy="400110"/>
          </a:xfrm>
          <a:prstGeom prst="rect">
            <a:avLst/>
          </a:prstGeom>
          <a:solidFill>
            <a:srgbClr val="7030A0"/>
          </a:solidFill>
        </p:spPr>
        <p:txBody>
          <a:bodyPr wrap="none" rtlCol="0">
            <a:spAutoFit/>
          </a:bodyPr>
          <a:lstStyle/>
          <a:p>
            <a:r>
              <a:rPr lang="en-US" sz="2000" b="1" dirty="0" smtClean="0">
                <a:solidFill>
                  <a:srgbClr val="FFFF00"/>
                </a:solidFill>
              </a:rPr>
              <a:t>14. Educational psychology and productive activities</a:t>
            </a:r>
            <a:endParaRPr lang="en-US" sz="2000" b="1" dirty="0">
              <a:solidFill>
                <a:srgbClr val="FFFF00"/>
              </a:solidFill>
            </a:endParaRPr>
          </a:p>
        </p:txBody>
      </p:sp>
      <p:sp>
        <p:nvSpPr>
          <p:cNvPr id="13" name="TextBox 12"/>
          <p:cNvSpPr txBox="1"/>
          <p:nvPr/>
        </p:nvSpPr>
        <p:spPr>
          <a:xfrm>
            <a:off x="351897" y="5774111"/>
            <a:ext cx="10818987" cy="646331"/>
          </a:xfrm>
          <a:prstGeom prst="rect">
            <a:avLst/>
          </a:prstGeom>
          <a:noFill/>
        </p:spPr>
        <p:txBody>
          <a:bodyPr wrap="none" rtlCol="0">
            <a:spAutoFit/>
          </a:bodyPr>
          <a:lstStyle/>
          <a:p>
            <a:r>
              <a:rPr lang="en-US" b="1" dirty="0" smtClean="0"/>
              <a:t>Educational psychology helps the teacher to know how various activities in these fields can be </a:t>
            </a:r>
          </a:p>
          <a:p>
            <a:r>
              <a:rPr lang="en-US" b="1" dirty="0" smtClean="0"/>
              <a:t>used for the fulfilment of the basic needs of children.</a:t>
            </a:r>
            <a:endParaRPr lang="en-US" b="1" dirty="0"/>
          </a:p>
        </p:txBody>
      </p:sp>
    </p:spTree>
    <p:extLst>
      <p:ext uri="{BB962C8B-B14F-4D97-AF65-F5344CB8AC3E}">
        <p14:creationId xmlns:p14="http://schemas.microsoft.com/office/powerpoint/2010/main" val="5064242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0711" y="94429"/>
            <a:ext cx="5859296" cy="400110"/>
          </a:xfrm>
          <a:prstGeom prst="rect">
            <a:avLst/>
          </a:prstGeom>
          <a:solidFill>
            <a:srgbClr val="7030A0"/>
          </a:solidFill>
        </p:spPr>
        <p:txBody>
          <a:bodyPr wrap="none" rtlCol="0">
            <a:spAutoFit/>
          </a:bodyPr>
          <a:lstStyle/>
          <a:p>
            <a:r>
              <a:rPr lang="en-US" sz="2000" b="1" dirty="0" smtClean="0">
                <a:solidFill>
                  <a:srgbClr val="FFFF00"/>
                </a:solidFill>
              </a:rPr>
              <a:t>15.Understanding the significance of research</a:t>
            </a:r>
            <a:endParaRPr lang="en-US" sz="2000" b="1" dirty="0">
              <a:solidFill>
                <a:srgbClr val="FFFF00"/>
              </a:solidFill>
            </a:endParaRPr>
          </a:p>
        </p:txBody>
      </p:sp>
      <p:sp>
        <p:nvSpPr>
          <p:cNvPr id="3" name="TextBox 2"/>
          <p:cNvSpPr txBox="1"/>
          <p:nvPr/>
        </p:nvSpPr>
        <p:spPr>
          <a:xfrm>
            <a:off x="131559" y="583894"/>
            <a:ext cx="10758073" cy="646331"/>
          </a:xfrm>
          <a:prstGeom prst="rect">
            <a:avLst/>
          </a:prstGeom>
          <a:noFill/>
        </p:spPr>
        <p:txBody>
          <a:bodyPr wrap="none" rtlCol="0">
            <a:spAutoFit/>
          </a:bodyPr>
          <a:lstStyle/>
          <a:p>
            <a:r>
              <a:rPr lang="en-US" b="1" dirty="0"/>
              <a:t>Educational psychologists conduct research </a:t>
            </a:r>
            <a:r>
              <a:rPr lang="en-US" b="1" dirty="0" smtClean="0"/>
              <a:t>to improve </a:t>
            </a:r>
            <a:r>
              <a:rPr lang="en-US" b="1" dirty="0"/>
              <a:t>the </a:t>
            </a:r>
            <a:r>
              <a:rPr lang="en-US" b="1" dirty="0" err="1"/>
              <a:t>behaviour</a:t>
            </a:r>
            <a:r>
              <a:rPr lang="en-US" b="1" dirty="0"/>
              <a:t> of human beings in the </a:t>
            </a:r>
            <a:endParaRPr lang="en-US" b="1" dirty="0" smtClean="0"/>
          </a:p>
          <a:p>
            <a:r>
              <a:rPr lang="en-US" b="1" dirty="0" smtClean="0"/>
              <a:t>educational </a:t>
            </a:r>
            <a:r>
              <a:rPr lang="en-US" b="1" dirty="0"/>
              <a:t>situation.</a:t>
            </a:r>
          </a:p>
        </p:txBody>
      </p:sp>
      <p:sp>
        <p:nvSpPr>
          <p:cNvPr id="4" name="TextBox 3"/>
          <p:cNvSpPr txBox="1"/>
          <p:nvPr/>
        </p:nvSpPr>
        <p:spPr>
          <a:xfrm>
            <a:off x="230711" y="1204527"/>
            <a:ext cx="7489551" cy="400110"/>
          </a:xfrm>
          <a:prstGeom prst="rect">
            <a:avLst/>
          </a:prstGeom>
          <a:solidFill>
            <a:srgbClr val="7030A0"/>
          </a:solidFill>
        </p:spPr>
        <p:txBody>
          <a:bodyPr wrap="none" rtlCol="0">
            <a:spAutoFit/>
          </a:bodyPr>
          <a:lstStyle/>
          <a:p>
            <a:r>
              <a:rPr lang="en-US" sz="2000" b="1" dirty="0" smtClean="0">
                <a:solidFill>
                  <a:srgbClr val="FFFF00"/>
                </a:solidFill>
              </a:rPr>
              <a:t>16. Guidance for the education of the exceptional children</a:t>
            </a:r>
            <a:endParaRPr lang="en-US" sz="2000" b="1" dirty="0">
              <a:solidFill>
                <a:srgbClr val="FFFF00"/>
              </a:solidFill>
            </a:endParaRPr>
          </a:p>
        </p:txBody>
      </p:sp>
      <p:sp>
        <p:nvSpPr>
          <p:cNvPr id="5" name="TextBox 4"/>
          <p:cNvSpPr txBox="1"/>
          <p:nvPr/>
        </p:nvSpPr>
        <p:spPr>
          <a:xfrm>
            <a:off x="131559" y="1604637"/>
            <a:ext cx="11838497" cy="923330"/>
          </a:xfrm>
          <a:prstGeom prst="rect">
            <a:avLst/>
          </a:prstGeom>
          <a:noFill/>
        </p:spPr>
        <p:txBody>
          <a:bodyPr wrap="none" rtlCol="0">
            <a:spAutoFit/>
          </a:bodyPr>
          <a:lstStyle/>
          <a:p>
            <a:r>
              <a:rPr lang="en-US" b="1" dirty="0" smtClean="0"/>
              <a:t>Educational psychology has contributed a lot for making specific provision and organization of </a:t>
            </a:r>
          </a:p>
          <a:p>
            <a:r>
              <a:rPr lang="en-US" b="1" dirty="0" smtClean="0"/>
              <a:t>Educational programs for the exceptional children who remained neglected in the past, were devoid of </a:t>
            </a:r>
          </a:p>
          <a:p>
            <a:r>
              <a:rPr lang="en-US" b="1" dirty="0" smtClean="0"/>
              <a:t>Suitable educational facilities.</a:t>
            </a:r>
            <a:endParaRPr lang="en-US" b="1" dirty="0"/>
          </a:p>
        </p:txBody>
      </p:sp>
      <p:sp>
        <p:nvSpPr>
          <p:cNvPr id="6" name="TextBox 5"/>
          <p:cNvSpPr txBox="1"/>
          <p:nvPr/>
        </p:nvSpPr>
        <p:spPr>
          <a:xfrm>
            <a:off x="131559" y="2502269"/>
            <a:ext cx="3621504" cy="400110"/>
          </a:xfrm>
          <a:prstGeom prst="rect">
            <a:avLst/>
          </a:prstGeom>
          <a:solidFill>
            <a:srgbClr val="7030A0"/>
          </a:solidFill>
        </p:spPr>
        <p:txBody>
          <a:bodyPr wrap="none" rtlCol="0">
            <a:spAutoFit/>
          </a:bodyPr>
          <a:lstStyle/>
          <a:p>
            <a:r>
              <a:rPr lang="en-US" sz="2000" b="1" dirty="0" smtClean="0">
                <a:solidFill>
                  <a:srgbClr val="FFFF00"/>
                </a:solidFill>
              </a:rPr>
              <a:t>17. Character development</a:t>
            </a:r>
            <a:endParaRPr lang="en-US" sz="2000" b="1" dirty="0">
              <a:solidFill>
                <a:srgbClr val="FFFF00"/>
              </a:solidFill>
            </a:endParaRPr>
          </a:p>
        </p:txBody>
      </p:sp>
      <p:sp>
        <p:nvSpPr>
          <p:cNvPr id="7" name="TextBox 6"/>
          <p:cNvSpPr txBox="1"/>
          <p:nvPr/>
        </p:nvSpPr>
        <p:spPr>
          <a:xfrm>
            <a:off x="131559" y="2902379"/>
            <a:ext cx="9619941" cy="369332"/>
          </a:xfrm>
          <a:prstGeom prst="rect">
            <a:avLst/>
          </a:prstGeom>
          <a:noFill/>
        </p:spPr>
        <p:txBody>
          <a:bodyPr wrap="none" rtlCol="0">
            <a:spAutoFit/>
          </a:bodyPr>
          <a:lstStyle/>
          <a:p>
            <a:r>
              <a:rPr lang="en-US" b="1" dirty="0" smtClean="0"/>
              <a:t>Educational psychology helps a lot to the formation and development of character.</a:t>
            </a:r>
            <a:endParaRPr lang="en-US" b="1" dirty="0"/>
          </a:p>
        </p:txBody>
      </p:sp>
      <p:sp>
        <p:nvSpPr>
          <p:cNvPr id="8" name="TextBox 7"/>
          <p:cNvSpPr txBox="1"/>
          <p:nvPr/>
        </p:nvSpPr>
        <p:spPr>
          <a:xfrm>
            <a:off x="191511" y="3225544"/>
            <a:ext cx="5008102" cy="400110"/>
          </a:xfrm>
          <a:prstGeom prst="rect">
            <a:avLst/>
          </a:prstGeom>
          <a:solidFill>
            <a:srgbClr val="7030A0"/>
          </a:solidFill>
        </p:spPr>
        <p:txBody>
          <a:bodyPr wrap="none" rtlCol="0">
            <a:spAutoFit/>
          </a:bodyPr>
          <a:lstStyle/>
          <a:p>
            <a:r>
              <a:rPr lang="en-US" sz="2000" b="1" dirty="0" smtClean="0">
                <a:solidFill>
                  <a:srgbClr val="FFFF00"/>
                </a:solidFill>
              </a:rPr>
              <a:t>18.Constructive and creative discipline</a:t>
            </a:r>
            <a:endParaRPr lang="en-US" sz="2000" b="1" dirty="0">
              <a:solidFill>
                <a:srgbClr val="FFFF00"/>
              </a:solidFill>
            </a:endParaRPr>
          </a:p>
        </p:txBody>
      </p:sp>
      <p:sp>
        <p:nvSpPr>
          <p:cNvPr id="9" name="TextBox 8"/>
          <p:cNvSpPr txBox="1"/>
          <p:nvPr/>
        </p:nvSpPr>
        <p:spPr>
          <a:xfrm>
            <a:off x="131559" y="3625653"/>
            <a:ext cx="11258210" cy="646331"/>
          </a:xfrm>
          <a:prstGeom prst="rect">
            <a:avLst/>
          </a:prstGeom>
          <a:noFill/>
        </p:spPr>
        <p:txBody>
          <a:bodyPr wrap="none" rtlCol="0">
            <a:spAutoFit/>
          </a:bodyPr>
          <a:lstStyle/>
          <a:p>
            <a:r>
              <a:rPr lang="en-US" b="1" dirty="0" smtClean="0"/>
              <a:t>Now teachers adopt a cooperative and scientific approach to modify the behavior of the student.</a:t>
            </a:r>
          </a:p>
          <a:p>
            <a:r>
              <a:rPr lang="en-US" b="1" dirty="0" smtClean="0"/>
              <a:t>Emphasis is held on self-discipline through creative and constructive activities.</a:t>
            </a:r>
            <a:endParaRPr lang="en-US" b="1" dirty="0"/>
          </a:p>
        </p:txBody>
      </p:sp>
      <p:sp>
        <p:nvSpPr>
          <p:cNvPr id="10" name="TextBox 9"/>
          <p:cNvSpPr txBox="1"/>
          <p:nvPr/>
        </p:nvSpPr>
        <p:spPr>
          <a:xfrm>
            <a:off x="191511" y="4225816"/>
            <a:ext cx="7441461" cy="400110"/>
          </a:xfrm>
          <a:prstGeom prst="rect">
            <a:avLst/>
          </a:prstGeom>
          <a:solidFill>
            <a:srgbClr val="7030A0"/>
          </a:solidFill>
        </p:spPr>
        <p:txBody>
          <a:bodyPr wrap="none" rtlCol="0">
            <a:spAutoFit/>
          </a:bodyPr>
          <a:lstStyle/>
          <a:p>
            <a:r>
              <a:rPr lang="en-US" sz="2000" b="1" dirty="0" smtClean="0">
                <a:solidFill>
                  <a:srgbClr val="FFFF00"/>
                </a:solidFill>
              </a:rPr>
              <a:t>19.Use of audio-visual aids or new instructional technology</a:t>
            </a:r>
            <a:endParaRPr lang="en-US" sz="2000" b="1" dirty="0">
              <a:solidFill>
                <a:srgbClr val="FFFF00"/>
              </a:solidFill>
            </a:endParaRPr>
          </a:p>
        </p:txBody>
      </p:sp>
      <p:sp>
        <p:nvSpPr>
          <p:cNvPr id="11" name="TextBox 10"/>
          <p:cNvSpPr txBox="1"/>
          <p:nvPr/>
        </p:nvSpPr>
        <p:spPr>
          <a:xfrm>
            <a:off x="131559" y="4625926"/>
            <a:ext cx="11622092" cy="923330"/>
          </a:xfrm>
          <a:prstGeom prst="rect">
            <a:avLst/>
          </a:prstGeom>
          <a:noFill/>
        </p:spPr>
        <p:txBody>
          <a:bodyPr wrap="none" rtlCol="0">
            <a:spAutoFit/>
          </a:bodyPr>
          <a:lstStyle/>
          <a:p>
            <a:r>
              <a:rPr lang="en-US" b="1" dirty="0" smtClean="0"/>
              <a:t>It has been experimentally proved that the use of audio-visual aids holds the attention and interest </a:t>
            </a:r>
          </a:p>
          <a:p>
            <a:r>
              <a:rPr lang="en-US" b="1" dirty="0" smtClean="0"/>
              <a:t>of the children for a longer period and makes the difficult concepts more clear and learning becomes</a:t>
            </a:r>
          </a:p>
          <a:p>
            <a:r>
              <a:rPr lang="en-US" b="1" dirty="0" smtClean="0"/>
              <a:t>More lasting.</a:t>
            </a:r>
            <a:endParaRPr lang="en-US" b="1" dirty="0"/>
          </a:p>
        </p:txBody>
      </p:sp>
      <p:sp>
        <p:nvSpPr>
          <p:cNvPr id="12" name="TextBox 11"/>
          <p:cNvSpPr txBox="1"/>
          <p:nvPr/>
        </p:nvSpPr>
        <p:spPr>
          <a:xfrm>
            <a:off x="191511" y="5527053"/>
            <a:ext cx="2959465" cy="400110"/>
          </a:xfrm>
          <a:prstGeom prst="rect">
            <a:avLst/>
          </a:prstGeom>
          <a:solidFill>
            <a:srgbClr val="7030A0"/>
          </a:solidFill>
        </p:spPr>
        <p:txBody>
          <a:bodyPr wrap="none" rtlCol="0">
            <a:spAutoFit/>
          </a:bodyPr>
          <a:lstStyle/>
          <a:p>
            <a:r>
              <a:rPr lang="en-US" sz="2000" b="1" dirty="0" smtClean="0">
                <a:solidFill>
                  <a:srgbClr val="FFFF00"/>
                </a:solidFill>
              </a:rPr>
              <a:t>20. Time-table framing</a:t>
            </a:r>
            <a:endParaRPr lang="en-US" sz="2000" b="1" dirty="0">
              <a:solidFill>
                <a:srgbClr val="FFFF00"/>
              </a:solidFill>
            </a:endParaRPr>
          </a:p>
        </p:txBody>
      </p:sp>
      <p:sp>
        <p:nvSpPr>
          <p:cNvPr id="13" name="TextBox 12"/>
          <p:cNvSpPr txBox="1"/>
          <p:nvPr/>
        </p:nvSpPr>
        <p:spPr>
          <a:xfrm>
            <a:off x="94689" y="5927163"/>
            <a:ext cx="11912235" cy="646331"/>
          </a:xfrm>
          <a:prstGeom prst="rect">
            <a:avLst/>
          </a:prstGeom>
          <a:noFill/>
        </p:spPr>
        <p:txBody>
          <a:bodyPr wrap="none" rtlCol="0">
            <a:spAutoFit/>
          </a:bodyPr>
          <a:lstStyle/>
          <a:p>
            <a:r>
              <a:rPr lang="en-US" b="1" dirty="0"/>
              <a:t>Now subjects are incorporated in the time-table taking into consideration their difficulty level and </a:t>
            </a:r>
            <a:r>
              <a:rPr lang="en-US" b="1" dirty="0" smtClean="0"/>
              <a:t>fatigue</a:t>
            </a:r>
          </a:p>
          <a:p>
            <a:r>
              <a:rPr lang="en-US" b="1" dirty="0" smtClean="0"/>
              <a:t> </a:t>
            </a:r>
            <a:r>
              <a:rPr lang="en-US" b="1" dirty="0"/>
              <a:t>index. No two difficult subjects are taught in successive periods.</a:t>
            </a:r>
            <a:endParaRPr lang="en-US" b="1" dirty="0"/>
          </a:p>
        </p:txBody>
      </p:sp>
    </p:spTree>
    <p:extLst>
      <p:ext uri="{BB962C8B-B14F-4D97-AF65-F5344CB8AC3E}">
        <p14:creationId xmlns:p14="http://schemas.microsoft.com/office/powerpoint/2010/main" val="3259356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545" y="106754"/>
            <a:ext cx="4932761" cy="400110"/>
          </a:xfrm>
          <a:prstGeom prst="rect">
            <a:avLst/>
          </a:prstGeom>
          <a:solidFill>
            <a:srgbClr val="7030A0"/>
          </a:solidFill>
        </p:spPr>
        <p:txBody>
          <a:bodyPr wrap="none" rtlCol="0">
            <a:spAutoFit/>
          </a:bodyPr>
          <a:lstStyle/>
          <a:p>
            <a:r>
              <a:rPr lang="en-US" sz="2000" b="1" dirty="0" smtClean="0">
                <a:solidFill>
                  <a:srgbClr val="FFFF00"/>
                </a:solidFill>
              </a:rPr>
              <a:t>21. Provision for co-curricular activities</a:t>
            </a:r>
            <a:endParaRPr lang="en-US" sz="2000" b="1" dirty="0">
              <a:solidFill>
                <a:srgbClr val="FFFF00"/>
              </a:solidFill>
            </a:endParaRPr>
          </a:p>
        </p:txBody>
      </p:sp>
      <p:sp>
        <p:nvSpPr>
          <p:cNvPr id="3" name="TextBox 2"/>
          <p:cNvSpPr txBox="1"/>
          <p:nvPr/>
        </p:nvSpPr>
        <p:spPr>
          <a:xfrm>
            <a:off x="99152" y="506864"/>
            <a:ext cx="11565987" cy="923330"/>
          </a:xfrm>
          <a:prstGeom prst="rect">
            <a:avLst/>
          </a:prstGeom>
          <a:noFill/>
        </p:spPr>
        <p:txBody>
          <a:bodyPr wrap="none" rtlCol="0">
            <a:spAutoFit/>
          </a:bodyPr>
          <a:lstStyle/>
          <a:p>
            <a:r>
              <a:rPr lang="en-US" dirty="0" smtClean="0"/>
              <a:t> </a:t>
            </a:r>
            <a:r>
              <a:rPr lang="en-US" b="1" dirty="0"/>
              <a:t>Teachers used to give undue importance to the theoretical subjects in schools. Activities like debate</a:t>
            </a:r>
            <a:r>
              <a:rPr lang="en-US" b="1" dirty="0" smtClean="0"/>
              <a:t>,</a:t>
            </a:r>
          </a:p>
          <a:p>
            <a:r>
              <a:rPr lang="en-US" b="1" dirty="0" smtClean="0"/>
              <a:t> </a:t>
            </a:r>
            <a:r>
              <a:rPr lang="en-US" b="1" dirty="0"/>
              <a:t>drama, scouting and games were supposed to be a wastage of time. Now we give these activities </a:t>
            </a:r>
            <a:endParaRPr lang="en-US" b="1" dirty="0" smtClean="0"/>
          </a:p>
          <a:p>
            <a:r>
              <a:rPr lang="en-US" b="1" dirty="0" smtClean="0"/>
              <a:t>due </a:t>
            </a:r>
            <a:r>
              <a:rPr lang="en-US" b="1" dirty="0"/>
              <a:t>importance for the harmonious development of the personality of children.</a:t>
            </a:r>
            <a:endParaRPr lang="en-US" b="1" dirty="0"/>
          </a:p>
        </p:txBody>
      </p:sp>
      <p:sp>
        <p:nvSpPr>
          <p:cNvPr id="4" name="TextBox 3"/>
          <p:cNvSpPr txBox="1"/>
          <p:nvPr/>
        </p:nvSpPr>
        <p:spPr>
          <a:xfrm>
            <a:off x="213544" y="1430194"/>
            <a:ext cx="4374916" cy="400110"/>
          </a:xfrm>
          <a:prstGeom prst="rect">
            <a:avLst/>
          </a:prstGeom>
          <a:solidFill>
            <a:srgbClr val="7030A0"/>
          </a:solidFill>
        </p:spPr>
        <p:txBody>
          <a:bodyPr wrap="none" rtlCol="0">
            <a:spAutoFit/>
          </a:bodyPr>
          <a:lstStyle/>
          <a:p>
            <a:r>
              <a:rPr lang="en-US" sz="2000" b="1" dirty="0" smtClean="0">
                <a:solidFill>
                  <a:srgbClr val="FFFF00"/>
                </a:solidFill>
              </a:rPr>
              <a:t>22. Use of innovation and projects</a:t>
            </a:r>
            <a:endParaRPr lang="en-US" sz="2000" b="1" dirty="0">
              <a:solidFill>
                <a:srgbClr val="FFFF00"/>
              </a:solidFill>
            </a:endParaRPr>
          </a:p>
        </p:txBody>
      </p:sp>
      <p:sp>
        <p:nvSpPr>
          <p:cNvPr id="5" name="TextBox 4"/>
          <p:cNvSpPr txBox="1"/>
          <p:nvPr/>
        </p:nvSpPr>
        <p:spPr>
          <a:xfrm>
            <a:off x="213544" y="1830304"/>
            <a:ext cx="11872161" cy="923330"/>
          </a:xfrm>
          <a:prstGeom prst="rect">
            <a:avLst/>
          </a:prstGeom>
          <a:noFill/>
        </p:spPr>
        <p:txBody>
          <a:bodyPr wrap="none" rtlCol="0">
            <a:spAutoFit/>
          </a:bodyPr>
          <a:lstStyle/>
          <a:p>
            <a:r>
              <a:rPr lang="en-US" b="1" dirty="0"/>
              <a:t>Several innovative ideas resulting from research studies in psychology have been introduced to improve </a:t>
            </a:r>
            <a:endParaRPr lang="en-US" b="1" dirty="0" smtClean="0"/>
          </a:p>
          <a:p>
            <a:r>
              <a:rPr lang="en-US" b="1" dirty="0" smtClean="0"/>
              <a:t>the </a:t>
            </a:r>
            <a:r>
              <a:rPr lang="en-US" b="1" dirty="0"/>
              <a:t>teaching-learning process. Activity-</a:t>
            </a:r>
            <a:r>
              <a:rPr lang="en-US" b="1" dirty="0" err="1"/>
              <a:t>centred</a:t>
            </a:r>
            <a:r>
              <a:rPr lang="en-US" b="1" dirty="0"/>
              <a:t> </a:t>
            </a:r>
            <a:r>
              <a:rPr lang="en-US" b="1" dirty="0" smtClean="0"/>
              <a:t>teaching</a:t>
            </a:r>
            <a:r>
              <a:rPr lang="en-US" b="1" dirty="0"/>
              <a:t>, discussion method, micro-teaching, </a:t>
            </a:r>
            <a:endParaRPr lang="en-US" b="1" dirty="0" smtClean="0"/>
          </a:p>
          <a:p>
            <a:r>
              <a:rPr lang="en-US" b="1" dirty="0" smtClean="0"/>
              <a:t>programmed instruction etc.</a:t>
            </a:r>
            <a:endParaRPr lang="en-US" b="1" dirty="0"/>
          </a:p>
        </p:txBody>
      </p:sp>
      <p:sp>
        <p:nvSpPr>
          <p:cNvPr id="6" name="TextBox 5"/>
          <p:cNvSpPr txBox="1"/>
          <p:nvPr/>
        </p:nvSpPr>
        <p:spPr>
          <a:xfrm>
            <a:off x="213544" y="2753634"/>
            <a:ext cx="4589718" cy="400110"/>
          </a:xfrm>
          <a:prstGeom prst="rect">
            <a:avLst/>
          </a:prstGeom>
          <a:solidFill>
            <a:srgbClr val="7030A0"/>
          </a:solidFill>
        </p:spPr>
        <p:txBody>
          <a:bodyPr wrap="none" rtlCol="0">
            <a:spAutoFit/>
          </a:bodyPr>
          <a:lstStyle/>
          <a:p>
            <a:r>
              <a:rPr lang="en-US" sz="2000" b="1" dirty="0" smtClean="0">
                <a:solidFill>
                  <a:srgbClr val="FFFF00"/>
                </a:solidFill>
              </a:rPr>
              <a:t>23. Production of suitable textbooks</a:t>
            </a:r>
            <a:endParaRPr lang="en-US" sz="2000" b="1" dirty="0">
              <a:solidFill>
                <a:srgbClr val="FFFF00"/>
              </a:solidFill>
            </a:endParaRPr>
          </a:p>
        </p:txBody>
      </p:sp>
      <p:sp>
        <p:nvSpPr>
          <p:cNvPr id="7" name="TextBox 6"/>
          <p:cNvSpPr txBox="1"/>
          <p:nvPr/>
        </p:nvSpPr>
        <p:spPr>
          <a:xfrm>
            <a:off x="99152" y="3153744"/>
            <a:ext cx="11695830" cy="646331"/>
          </a:xfrm>
          <a:prstGeom prst="rect">
            <a:avLst/>
          </a:prstGeom>
          <a:noFill/>
        </p:spPr>
        <p:txBody>
          <a:bodyPr wrap="none" rtlCol="0">
            <a:spAutoFit/>
          </a:bodyPr>
          <a:lstStyle/>
          <a:p>
            <a:r>
              <a:rPr lang="en-US" b="1" dirty="0"/>
              <a:t>We now write text books taking into consideration the intellectual development of children, their </a:t>
            </a:r>
            <a:r>
              <a:rPr lang="en-US" b="1" dirty="0" smtClean="0"/>
              <a:t>needs</a:t>
            </a:r>
          </a:p>
          <a:p>
            <a:r>
              <a:rPr lang="en-US" b="1" dirty="0" smtClean="0"/>
              <a:t> </a:t>
            </a:r>
            <a:r>
              <a:rPr lang="en-US" b="1" dirty="0"/>
              <a:t>and their interests at different age levels.</a:t>
            </a:r>
            <a:endParaRPr lang="en-US" b="1" dirty="0"/>
          </a:p>
        </p:txBody>
      </p:sp>
      <p:sp>
        <p:nvSpPr>
          <p:cNvPr id="8" name="TextBox 7"/>
          <p:cNvSpPr txBox="1"/>
          <p:nvPr/>
        </p:nvSpPr>
        <p:spPr>
          <a:xfrm>
            <a:off x="213544" y="3800075"/>
            <a:ext cx="6245621" cy="400110"/>
          </a:xfrm>
          <a:prstGeom prst="rect">
            <a:avLst/>
          </a:prstGeom>
          <a:solidFill>
            <a:srgbClr val="7030A0"/>
          </a:solidFill>
        </p:spPr>
        <p:txBody>
          <a:bodyPr wrap="none" rtlCol="0">
            <a:spAutoFit/>
          </a:bodyPr>
          <a:lstStyle/>
          <a:p>
            <a:r>
              <a:rPr lang="en-US" sz="2000" b="1" dirty="0" smtClean="0">
                <a:solidFill>
                  <a:srgbClr val="FFFF00"/>
                </a:solidFill>
              </a:rPr>
              <a:t>24. Democratic administration and management</a:t>
            </a:r>
            <a:endParaRPr lang="en-US" sz="2000" b="1" dirty="0">
              <a:solidFill>
                <a:srgbClr val="FFFF00"/>
              </a:solidFill>
            </a:endParaRPr>
          </a:p>
        </p:txBody>
      </p:sp>
      <p:sp>
        <p:nvSpPr>
          <p:cNvPr id="9" name="TextBox 8"/>
          <p:cNvSpPr txBox="1"/>
          <p:nvPr/>
        </p:nvSpPr>
        <p:spPr>
          <a:xfrm>
            <a:off x="213544" y="4200185"/>
            <a:ext cx="10993715" cy="646331"/>
          </a:xfrm>
          <a:prstGeom prst="rect">
            <a:avLst/>
          </a:prstGeom>
          <a:noFill/>
        </p:spPr>
        <p:txBody>
          <a:bodyPr wrap="none" rtlCol="0">
            <a:spAutoFit/>
          </a:bodyPr>
          <a:lstStyle/>
          <a:p>
            <a:r>
              <a:rPr lang="en-US" b="1" dirty="0" smtClean="0"/>
              <a:t>Democratic practices in functioning of educational institution are taking the place of autocratic </a:t>
            </a:r>
          </a:p>
          <a:p>
            <a:r>
              <a:rPr lang="en-US" b="1" dirty="0" smtClean="0"/>
              <a:t>Practice. Teachers and students are associates in several areas of school administration.</a:t>
            </a:r>
            <a:endParaRPr lang="en-US" b="1" dirty="0"/>
          </a:p>
        </p:txBody>
      </p:sp>
      <p:sp>
        <p:nvSpPr>
          <p:cNvPr id="10" name="TextBox 9"/>
          <p:cNvSpPr txBox="1"/>
          <p:nvPr/>
        </p:nvSpPr>
        <p:spPr>
          <a:xfrm>
            <a:off x="213544" y="4877294"/>
            <a:ext cx="5654112" cy="400110"/>
          </a:xfrm>
          <a:prstGeom prst="rect">
            <a:avLst/>
          </a:prstGeom>
          <a:solidFill>
            <a:srgbClr val="7030A0"/>
          </a:solidFill>
        </p:spPr>
        <p:txBody>
          <a:bodyPr wrap="none" rtlCol="0">
            <a:spAutoFit/>
          </a:bodyPr>
          <a:lstStyle/>
          <a:p>
            <a:r>
              <a:rPr lang="en-US" sz="2000" b="1" dirty="0" smtClean="0">
                <a:solidFill>
                  <a:srgbClr val="FFFF00"/>
                </a:solidFill>
              </a:rPr>
              <a:t>25. Educational psychology and the parents</a:t>
            </a:r>
            <a:endParaRPr lang="en-US" sz="2000" b="1" dirty="0">
              <a:solidFill>
                <a:srgbClr val="FFFF00"/>
              </a:solidFill>
            </a:endParaRPr>
          </a:p>
        </p:txBody>
      </p:sp>
      <p:sp>
        <p:nvSpPr>
          <p:cNvPr id="11" name="TextBox 10"/>
          <p:cNvSpPr txBox="1"/>
          <p:nvPr/>
        </p:nvSpPr>
        <p:spPr>
          <a:xfrm>
            <a:off x="213544" y="5290566"/>
            <a:ext cx="11827277" cy="1200329"/>
          </a:xfrm>
          <a:prstGeom prst="rect">
            <a:avLst/>
          </a:prstGeom>
          <a:noFill/>
        </p:spPr>
        <p:txBody>
          <a:bodyPr wrap="none" rtlCol="0">
            <a:spAutoFit/>
          </a:bodyPr>
          <a:lstStyle/>
          <a:p>
            <a:r>
              <a:rPr lang="en-US" b="1" dirty="0" smtClean="0"/>
              <a:t>An elementary knowledge of educational psychology is very essential for parents also. After all children </a:t>
            </a:r>
          </a:p>
          <a:p>
            <a:r>
              <a:rPr lang="en-US" b="1" dirty="0" smtClean="0"/>
              <a:t>Spend a good deal of their time in the home. Parents are their first teachers. Educational psychology is</a:t>
            </a:r>
          </a:p>
          <a:p>
            <a:r>
              <a:rPr lang="en-US" b="1" dirty="0" smtClean="0"/>
              <a:t>Very helpful to the parents to understand the growth and development of the child, their emotional </a:t>
            </a:r>
          </a:p>
          <a:p>
            <a:r>
              <a:rPr lang="en-US" b="1" dirty="0" smtClean="0"/>
              <a:t>Mental and physical needs etc.</a:t>
            </a:r>
            <a:endParaRPr lang="en-US" b="1" dirty="0"/>
          </a:p>
        </p:txBody>
      </p:sp>
    </p:spTree>
    <p:extLst>
      <p:ext uri="{BB962C8B-B14F-4D97-AF65-F5344CB8AC3E}">
        <p14:creationId xmlns:p14="http://schemas.microsoft.com/office/powerpoint/2010/main" val="15763442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300789" y="4920916"/>
            <a:ext cx="2177716" cy="1022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From fertilization until birth</a:t>
            </a:r>
            <a:endParaRPr lang="en-US" b="1" dirty="0"/>
          </a:p>
        </p:txBody>
      </p:sp>
      <p:sp>
        <p:nvSpPr>
          <p:cNvPr id="2" name="Rectangle 1"/>
          <p:cNvSpPr/>
          <p:nvPr/>
        </p:nvSpPr>
        <p:spPr>
          <a:xfrm>
            <a:off x="145569" y="148295"/>
            <a:ext cx="9450023" cy="1446550"/>
          </a:xfrm>
          <a:prstGeom prst="rect">
            <a:avLst/>
          </a:prstGeom>
          <a:solidFill>
            <a:srgbClr val="C00000"/>
          </a:solidFill>
        </p:spPr>
        <p:txBody>
          <a:bodyPr wrap="none">
            <a:spAutoFit/>
          </a:bodyPr>
          <a:lstStyle/>
          <a:p>
            <a:r>
              <a:rPr lang="en-US" sz="4400" b="1" dirty="0" smtClean="0"/>
              <a:t>Dimensions of human growth and </a:t>
            </a:r>
          </a:p>
          <a:p>
            <a:r>
              <a:rPr lang="en-US" sz="4400" b="1" dirty="0" smtClean="0"/>
              <a:t>development</a:t>
            </a:r>
            <a:endParaRPr lang="en-US" sz="4400" b="1" dirty="0"/>
          </a:p>
        </p:txBody>
      </p:sp>
      <p:sp>
        <p:nvSpPr>
          <p:cNvPr id="4" name="TextBox 3"/>
          <p:cNvSpPr txBox="1"/>
          <p:nvPr/>
        </p:nvSpPr>
        <p:spPr>
          <a:xfrm>
            <a:off x="300789" y="1629130"/>
            <a:ext cx="11658600" cy="1015663"/>
          </a:xfrm>
          <a:prstGeom prst="rect">
            <a:avLst/>
          </a:prstGeom>
          <a:noFill/>
        </p:spPr>
        <p:txBody>
          <a:bodyPr wrap="square" rtlCol="0">
            <a:spAutoFit/>
          </a:bodyPr>
          <a:lstStyle/>
          <a:p>
            <a:r>
              <a:rPr lang="en-US" sz="2000" b="1" dirty="0" smtClean="0">
                <a:solidFill>
                  <a:srgbClr val="FFFF00"/>
                </a:solidFill>
              </a:rPr>
              <a:t>The dimensions of human development are divided in to separate, consecutive stages of life from birth to old age:</a:t>
            </a:r>
          </a:p>
          <a:p>
            <a:endParaRPr lang="en-US" sz="2000" b="1" dirty="0">
              <a:solidFill>
                <a:srgbClr val="FFFF00"/>
              </a:solidFill>
            </a:endParaRPr>
          </a:p>
        </p:txBody>
      </p:sp>
      <p:sp>
        <p:nvSpPr>
          <p:cNvPr id="6" name="Oval 5"/>
          <p:cNvSpPr/>
          <p:nvPr/>
        </p:nvSpPr>
        <p:spPr>
          <a:xfrm>
            <a:off x="254957" y="3333495"/>
            <a:ext cx="2429189" cy="1154284"/>
          </a:xfrm>
          <a:prstGeom prst="ellipse">
            <a:avLst/>
          </a:prstGeom>
          <a:solidFill>
            <a:schemeClr val="accent3">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rPr>
              <a:t>1. Prenatal development</a:t>
            </a:r>
            <a:endParaRPr lang="en-US" b="1" dirty="0">
              <a:solidFill>
                <a:schemeClr val="bg1"/>
              </a:solidFill>
            </a:endParaRPr>
          </a:p>
        </p:txBody>
      </p:sp>
      <p:sp>
        <p:nvSpPr>
          <p:cNvPr id="5" name="TextBox 4"/>
          <p:cNvSpPr txBox="1"/>
          <p:nvPr/>
        </p:nvSpPr>
        <p:spPr>
          <a:xfrm>
            <a:off x="2336608" y="2581505"/>
            <a:ext cx="6947736" cy="584775"/>
          </a:xfrm>
          <a:prstGeom prst="rect">
            <a:avLst/>
          </a:prstGeom>
          <a:noFill/>
        </p:spPr>
        <p:txBody>
          <a:bodyPr wrap="none" rtlCol="0">
            <a:spAutoFit/>
          </a:bodyPr>
          <a:lstStyle/>
          <a:p>
            <a:r>
              <a:rPr lang="en-US" sz="3200" b="1" dirty="0" smtClean="0"/>
              <a:t>1. Stages of human developments</a:t>
            </a:r>
            <a:endParaRPr lang="en-US" sz="3200" b="1" dirty="0"/>
          </a:p>
        </p:txBody>
      </p:sp>
      <p:sp>
        <p:nvSpPr>
          <p:cNvPr id="7" name="Oval 6"/>
          <p:cNvSpPr/>
          <p:nvPr/>
        </p:nvSpPr>
        <p:spPr>
          <a:xfrm>
            <a:off x="3402729" y="3346275"/>
            <a:ext cx="2352174" cy="1141504"/>
          </a:xfrm>
          <a:prstGeom prst="ellipse">
            <a:avLst/>
          </a:prstGeom>
          <a:solidFill>
            <a:schemeClr val="accent3">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rPr>
              <a:t>2. toddler</a:t>
            </a:r>
            <a:endParaRPr lang="en-US" b="1" dirty="0">
              <a:solidFill>
                <a:schemeClr val="bg1"/>
              </a:solidFill>
            </a:endParaRPr>
          </a:p>
        </p:txBody>
      </p:sp>
      <p:sp>
        <p:nvSpPr>
          <p:cNvPr id="8" name="Oval 7"/>
          <p:cNvSpPr/>
          <p:nvPr/>
        </p:nvSpPr>
        <p:spPr>
          <a:xfrm>
            <a:off x="6389126" y="3406433"/>
            <a:ext cx="2408524" cy="1154286"/>
          </a:xfrm>
          <a:prstGeom prst="ellipse">
            <a:avLst/>
          </a:prstGeom>
          <a:solidFill>
            <a:schemeClr val="accent3">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rPr>
              <a:t>3. Early childhood</a:t>
            </a:r>
            <a:endParaRPr lang="en-US" b="1" dirty="0">
              <a:solidFill>
                <a:schemeClr val="bg1"/>
              </a:solidFill>
            </a:endParaRPr>
          </a:p>
        </p:txBody>
      </p:sp>
      <p:sp>
        <p:nvSpPr>
          <p:cNvPr id="9" name="Oval 8"/>
          <p:cNvSpPr/>
          <p:nvPr/>
        </p:nvSpPr>
        <p:spPr>
          <a:xfrm>
            <a:off x="9252642" y="3406433"/>
            <a:ext cx="2416749" cy="1215683"/>
          </a:xfrm>
          <a:prstGeom prst="ellipse">
            <a:avLst/>
          </a:prstGeom>
          <a:solidFill>
            <a:schemeClr val="accent3">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rPr>
              <a:t>4. Late childhood</a:t>
            </a:r>
            <a:endParaRPr lang="en-US" b="1" dirty="0">
              <a:solidFill>
                <a:schemeClr val="bg1"/>
              </a:solidFill>
            </a:endParaRPr>
          </a:p>
        </p:txBody>
      </p:sp>
      <p:cxnSp>
        <p:nvCxnSpPr>
          <p:cNvPr id="16" name="Straight Connector 15"/>
          <p:cNvCxnSpPr/>
          <p:nvPr/>
        </p:nvCxnSpPr>
        <p:spPr>
          <a:xfrm flipH="1">
            <a:off x="1949116" y="3016534"/>
            <a:ext cx="529389" cy="3169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Down Arrow 28"/>
          <p:cNvSpPr/>
          <p:nvPr/>
        </p:nvSpPr>
        <p:spPr>
          <a:xfrm>
            <a:off x="1383632" y="4487779"/>
            <a:ext cx="45719" cy="433137"/>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402729" y="4920916"/>
            <a:ext cx="2177716" cy="1022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Babies between the ages of 1 &amp; 2</a:t>
            </a:r>
            <a:endParaRPr lang="en-US" b="1" dirty="0"/>
          </a:p>
        </p:txBody>
      </p:sp>
      <p:sp>
        <p:nvSpPr>
          <p:cNvPr id="31" name="Down Arrow 30"/>
          <p:cNvSpPr/>
          <p:nvPr/>
        </p:nvSpPr>
        <p:spPr>
          <a:xfrm>
            <a:off x="4533097" y="4487778"/>
            <a:ext cx="45719" cy="433137"/>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593704" y="4950618"/>
            <a:ext cx="2177716" cy="1022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Ages of 3 to 4yrs</a:t>
            </a:r>
          </a:p>
          <a:p>
            <a:pPr algn="ctr"/>
            <a:r>
              <a:rPr lang="en-US" b="1" dirty="0" smtClean="0"/>
              <a:t>Attend preschool &amp; engage in activities</a:t>
            </a:r>
            <a:endParaRPr lang="en-US" b="1" dirty="0"/>
          </a:p>
        </p:txBody>
      </p:sp>
      <p:sp>
        <p:nvSpPr>
          <p:cNvPr id="33" name="Down Arrow 32"/>
          <p:cNvSpPr/>
          <p:nvPr/>
        </p:nvSpPr>
        <p:spPr>
          <a:xfrm>
            <a:off x="7724072" y="4517480"/>
            <a:ext cx="45719" cy="433137"/>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9491675" y="4993857"/>
            <a:ext cx="2177716" cy="1022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Intelligence is demonstrated through logical and systematic manipulation.</a:t>
            </a:r>
            <a:endParaRPr lang="en-US" sz="1400" b="1" dirty="0"/>
          </a:p>
        </p:txBody>
      </p:sp>
      <p:sp>
        <p:nvSpPr>
          <p:cNvPr id="35" name="Down Arrow 34"/>
          <p:cNvSpPr/>
          <p:nvPr/>
        </p:nvSpPr>
        <p:spPr>
          <a:xfrm>
            <a:off x="10622043" y="4560719"/>
            <a:ext cx="45719" cy="433137"/>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94820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383821" y="740314"/>
            <a:ext cx="2442411" cy="1263034"/>
          </a:xfrm>
          <a:prstGeom prst="ellipse">
            <a:avLst/>
          </a:prstGeom>
          <a:solidFill>
            <a:schemeClr val="accent3">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rPr>
              <a:t>5. Adolescence</a:t>
            </a:r>
            <a:endParaRPr lang="en-US" b="1" dirty="0">
              <a:solidFill>
                <a:schemeClr val="bg1"/>
              </a:solidFill>
            </a:endParaRPr>
          </a:p>
        </p:txBody>
      </p:sp>
      <p:sp>
        <p:nvSpPr>
          <p:cNvPr id="4" name="Oval 3"/>
          <p:cNvSpPr/>
          <p:nvPr/>
        </p:nvSpPr>
        <p:spPr>
          <a:xfrm>
            <a:off x="3655218" y="740314"/>
            <a:ext cx="2383444" cy="1263034"/>
          </a:xfrm>
          <a:prstGeom prst="ellipse">
            <a:avLst/>
          </a:prstGeom>
          <a:solidFill>
            <a:schemeClr val="accent3">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rPr>
              <a:t>6. Early adulthood</a:t>
            </a:r>
            <a:endParaRPr lang="en-US" b="1" dirty="0">
              <a:solidFill>
                <a:schemeClr val="bg1"/>
              </a:solidFill>
            </a:endParaRPr>
          </a:p>
        </p:txBody>
      </p:sp>
      <p:sp>
        <p:nvSpPr>
          <p:cNvPr id="5" name="Oval 4"/>
          <p:cNvSpPr/>
          <p:nvPr/>
        </p:nvSpPr>
        <p:spPr>
          <a:xfrm>
            <a:off x="6648096" y="771871"/>
            <a:ext cx="2372604" cy="1231477"/>
          </a:xfrm>
          <a:prstGeom prst="ellipse">
            <a:avLst/>
          </a:prstGeom>
          <a:solidFill>
            <a:schemeClr val="accent3">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rPr>
              <a:t>7. Middle adulthood</a:t>
            </a:r>
            <a:endParaRPr lang="en-US" b="1" dirty="0">
              <a:solidFill>
                <a:schemeClr val="bg1"/>
              </a:solidFill>
            </a:endParaRPr>
          </a:p>
        </p:txBody>
      </p:sp>
      <p:sp>
        <p:nvSpPr>
          <p:cNvPr id="6" name="Oval 5"/>
          <p:cNvSpPr/>
          <p:nvPr/>
        </p:nvSpPr>
        <p:spPr>
          <a:xfrm>
            <a:off x="9435411" y="771871"/>
            <a:ext cx="2302043" cy="1275726"/>
          </a:xfrm>
          <a:prstGeom prst="ellipse">
            <a:avLst/>
          </a:prstGeom>
          <a:solidFill>
            <a:schemeClr val="accent3">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rPr>
              <a:t>8. Old age</a:t>
            </a:r>
            <a:endParaRPr lang="en-US" b="1" dirty="0">
              <a:solidFill>
                <a:schemeClr val="bg1"/>
              </a:solidFill>
            </a:endParaRPr>
          </a:p>
        </p:txBody>
      </p:sp>
      <p:sp>
        <p:nvSpPr>
          <p:cNvPr id="7" name="Rectangle 6"/>
          <p:cNvSpPr/>
          <p:nvPr/>
        </p:nvSpPr>
        <p:spPr>
          <a:xfrm>
            <a:off x="383821" y="2480735"/>
            <a:ext cx="2177716" cy="1022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Onset of puberty and the full commitment to an adult social role</a:t>
            </a:r>
            <a:endParaRPr lang="en-US" sz="1600" b="1" dirty="0"/>
          </a:p>
        </p:txBody>
      </p:sp>
      <p:sp>
        <p:nvSpPr>
          <p:cNvPr id="8" name="Down Arrow 7"/>
          <p:cNvSpPr/>
          <p:nvPr/>
        </p:nvSpPr>
        <p:spPr>
          <a:xfrm>
            <a:off x="1514189" y="2047597"/>
            <a:ext cx="45719" cy="433137"/>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691905" y="2480735"/>
            <a:ext cx="2177716" cy="1022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Person must learn how to form intimate relationship</a:t>
            </a:r>
            <a:endParaRPr lang="en-US" b="1" dirty="0"/>
          </a:p>
        </p:txBody>
      </p:sp>
      <p:sp>
        <p:nvSpPr>
          <p:cNvPr id="10" name="Down Arrow 9"/>
          <p:cNvSpPr/>
          <p:nvPr/>
        </p:nvSpPr>
        <p:spPr>
          <a:xfrm>
            <a:off x="4822273" y="2047597"/>
            <a:ext cx="45719" cy="433137"/>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747508" y="2480735"/>
            <a:ext cx="2177716" cy="1022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Period between ages 40 to 60</a:t>
            </a:r>
            <a:endParaRPr lang="en-US" b="1" dirty="0"/>
          </a:p>
        </p:txBody>
      </p:sp>
      <p:sp>
        <p:nvSpPr>
          <p:cNvPr id="12" name="Down Arrow 11"/>
          <p:cNvSpPr/>
          <p:nvPr/>
        </p:nvSpPr>
        <p:spPr>
          <a:xfrm>
            <a:off x="7877876" y="2047597"/>
            <a:ext cx="45719" cy="433137"/>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9559738" y="2480735"/>
            <a:ext cx="2177716" cy="1022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Period over 60-80 years(final stage)</a:t>
            </a:r>
            <a:endParaRPr lang="en-US" b="1" dirty="0"/>
          </a:p>
        </p:txBody>
      </p:sp>
      <p:sp>
        <p:nvSpPr>
          <p:cNvPr id="14" name="Down Arrow 13"/>
          <p:cNvSpPr/>
          <p:nvPr/>
        </p:nvSpPr>
        <p:spPr>
          <a:xfrm>
            <a:off x="10690106" y="2047597"/>
            <a:ext cx="45719" cy="433137"/>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77326" y="4067657"/>
            <a:ext cx="7446269" cy="584775"/>
          </a:xfrm>
          <a:prstGeom prst="rect">
            <a:avLst/>
          </a:prstGeom>
          <a:noFill/>
        </p:spPr>
        <p:txBody>
          <a:bodyPr wrap="none" rtlCol="0">
            <a:spAutoFit/>
          </a:bodyPr>
          <a:lstStyle/>
          <a:p>
            <a:r>
              <a:rPr lang="en-US" sz="3200" b="1" dirty="0" smtClean="0"/>
              <a:t>2. Physical development and growth</a:t>
            </a:r>
            <a:endParaRPr lang="en-US" sz="3200" b="1" dirty="0"/>
          </a:p>
        </p:txBody>
      </p:sp>
      <p:sp>
        <p:nvSpPr>
          <p:cNvPr id="16" name="TextBox 15"/>
          <p:cNvSpPr txBox="1"/>
          <p:nvPr/>
        </p:nvSpPr>
        <p:spPr>
          <a:xfrm>
            <a:off x="197960" y="5090342"/>
            <a:ext cx="11681403" cy="1015663"/>
          </a:xfrm>
          <a:prstGeom prst="rect">
            <a:avLst/>
          </a:prstGeom>
          <a:solidFill>
            <a:schemeClr val="accent6">
              <a:lumMod val="40000"/>
              <a:lumOff val="60000"/>
            </a:schemeClr>
          </a:solidFill>
        </p:spPr>
        <p:txBody>
          <a:bodyPr wrap="none" rtlCol="0">
            <a:spAutoFit/>
          </a:bodyPr>
          <a:lstStyle/>
          <a:p>
            <a:r>
              <a:rPr lang="en-US" sz="2000" b="1" dirty="0" smtClean="0">
                <a:solidFill>
                  <a:schemeClr val="bg1"/>
                </a:solidFill>
              </a:rPr>
              <a:t>Differences in physical growth are apparent from everyday observation of people around us.</a:t>
            </a:r>
          </a:p>
          <a:p>
            <a:r>
              <a:rPr lang="en-US" sz="2000" b="1" dirty="0" smtClean="0">
                <a:solidFill>
                  <a:schemeClr val="bg1"/>
                </a:solidFill>
              </a:rPr>
              <a:t>We differ in terms of height ,weight, the relative length of our body proportions, and fitness.</a:t>
            </a:r>
          </a:p>
          <a:p>
            <a:r>
              <a:rPr lang="en-US" sz="2000" b="1" dirty="0" smtClean="0">
                <a:solidFill>
                  <a:schemeClr val="bg1"/>
                </a:solidFill>
              </a:rPr>
              <a:t>We also differ in our abilities to move and perform physical skills and tasks.</a:t>
            </a:r>
            <a:endParaRPr lang="en-US" sz="2000" b="1" dirty="0">
              <a:solidFill>
                <a:schemeClr val="bg1"/>
              </a:solidFill>
            </a:endParaRPr>
          </a:p>
        </p:txBody>
      </p:sp>
    </p:spTree>
    <p:extLst>
      <p:ext uri="{BB962C8B-B14F-4D97-AF65-F5344CB8AC3E}">
        <p14:creationId xmlns:p14="http://schemas.microsoft.com/office/powerpoint/2010/main" val="509418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216568" y="4439653"/>
            <a:ext cx="2406316" cy="1648326"/>
          </a:xfrm>
          <a:prstGeom prst="roundRect">
            <a:avLst/>
          </a:prstGeom>
          <a:solidFill>
            <a:schemeClr val="bg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rPr>
              <a:t>Which comprises on average 9 months, or 40 weeks.</a:t>
            </a:r>
            <a:endParaRPr lang="en-US" sz="2000" b="1" dirty="0">
              <a:solidFill>
                <a:schemeClr val="bg1"/>
              </a:solidFill>
            </a:endParaRPr>
          </a:p>
        </p:txBody>
      </p:sp>
      <p:sp>
        <p:nvSpPr>
          <p:cNvPr id="4" name="7-Point Star 3"/>
          <p:cNvSpPr/>
          <p:nvPr/>
        </p:nvSpPr>
        <p:spPr>
          <a:xfrm>
            <a:off x="324852" y="2286000"/>
            <a:ext cx="2189747" cy="1600200"/>
          </a:xfrm>
          <a:prstGeom prst="star7">
            <a:avLst/>
          </a:prstGeom>
          <a:solidFill>
            <a:schemeClr val="tx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FF00"/>
                </a:solidFill>
              </a:rPr>
              <a:t>Prenatal growth</a:t>
            </a:r>
            <a:endParaRPr lang="en-US" sz="2000" b="1" dirty="0">
              <a:solidFill>
                <a:srgbClr val="FFFF00"/>
              </a:solidFill>
            </a:endParaRPr>
          </a:p>
        </p:txBody>
      </p:sp>
      <p:sp>
        <p:nvSpPr>
          <p:cNvPr id="3" name="Double Wave 2"/>
          <p:cNvSpPr/>
          <p:nvPr/>
        </p:nvSpPr>
        <p:spPr>
          <a:xfrm>
            <a:off x="2731168" y="649706"/>
            <a:ext cx="5065295" cy="1359569"/>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t>Stages of physical growth</a:t>
            </a:r>
            <a:endParaRPr lang="en-US" sz="3600" b="1" dirty="0"/>
          </a:p>
        </p:txBody>
      </p:sp>
      <p:sp>
        <p:nvSpPr>
          <p:cNvPr id="5" name="7-Point Star 4"/>
          <p:cNvSpPr/>
          <p:nvPr/>
        </p:nvSpPr>
        <p:spPr>
          <a:xfrm>
            <a:off x="2955758" y="2286000"/>
            <a:ext cx="2189747" cy="1600200"/>
          </a:xfrm>
          <a:prstGeom prst="star7">
            <a:avLst/>
          </a:prstGeom>
          <a:solidFill>
            <a:schemeClr val="tx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FF00"/>
                </a:solidFill>
              </a:rPr>
              <a:t>The ovum</a:t>
            </a:r>
            <a:endParaRPr lang="en-US" sz="2000" b="1" dirty="0">
              <a:solidFill>
                <a:srgbClr val="FFFF00"/>
              </a:solidFill>
            </a:endParaRPr>
          </a:p>
        </p:txBody>
      </p:sp>
      <p:sp>
        <p:nvSpPr>
          <p:cNvPr id="6" name="7-Point Star 5"/>
          <p:cNvSpPr/>
          <p:nvPr/>
        </p:nvSpPr>
        <p:spPr>
          <a:xfrm>
            <a:off x="5678905" y="2286000"/>
            <a:ext cx="2189747" cy="1600200"/>
          </a:xfrm>
          <a:prstGeom prst="star7">
            <a:avLst/>
          </a:prstGeom>
          <a:solidFill>
            <a:schemeClr val="tx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FF00"/>
                </a:solidFill>
              </a:rPr>
              <a:t>The Embryo</a:t>
            </a:r>
            <a:endParaRPr lang="en-US" sz="2000" b="1" dirty="0">
              <a:solidFill>
                <a:srgbClr val="FFFF00"/>
              </a:solidFill>
            </a:endParaRPr>
          </a:p>
        </p:txBody>
      </p:sp>
      <p:sp>
        <p:nvSpPr>
          <p:cNvPr id="7" name="7-Point Star 6"/>
          <p:cNvSpPr/>
          <p:nvPr/>
        </p:nvSpPr>
        <p:spPr>
          <a:xfrm>
            <a:off x="8402052" y="2286000"/>
            <a:ext cx="2189747" cy="1600200"/>
          </a:xfrm>
          <a:prstGeom prst="star7">
            <a:avLst/>
          </a:prstGeom>
          <a:solidFill>
            <a:schemeClr val="tx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FF00"/>
                </a:solidFill>
              </a:rPr>
              <a:t>The fetus</a:t>
            </a:r>
            <a:endParaRPr lang="en-US" sz="2000" b="1" dirty="0">
              <a:solidFill>
                <a:srgbClr val="FFFF00"/>
              </a:solidFill>
            </a:endParaRPr>
          </a:p>
        </p:txBody>
      </p:sp>
      <p:sp>
        <p:nvSpPr>
          <p:cNvPr id="9" name="Down Arrow 8"/>
          <p:cNvSpPr/>
          <p:nvPr/>
        </p:nvSpPr>
        <p:spPr>
          <a:xfrm>
            <a:off x="1419725" y="3765884"/>
            <a:ext cx="45719" cy="637674"/>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2823410" y="4439653"/>
            <a:ext cx="2406316" cy="1648326"/>
          </a:xfrm>
          <a:prstGeom prst="roundRect">
            <a:avLst/>
          </a:prstGeom>
          <a:solidFill>
            <a:schemeClr val="bg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bg1"/>
                </a:solidFill>
              </a:rPr>
              <a:t>Growth begins at the moment of conception with the fertilization of the ovum by the fathers sperm(first 2 weeks after the fertilization.)</a:t>
            </a:r>
            <a:endParaRPr lang="en-US" sz="1600" b="1" dirty="0">
              <a:solidFill>
                <a:schemeClr val="bg1"/>
              </a:solidFill>
            </a:endParaRPr>
          </a:p>
        </p:txBody>
      </p:sp>
      <p:sp>
        <p:nvSpPr>
          <p:cNvPr id="11" name="Down Arrow 10"/>
          <p:cNvSpPr/>
          <p:nvPr/>
        </p:nvSpPr>
        <p:spPr>
          <a:xfrm>
            <a:off x="4026567" y="3765884"/>
            <a:ext cx="45719" cy="637674"/>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5538536" y="4439653"/>
            <a:ext cx="2406316" cy="1648326"/>
          </a:xfrm>
          <a:prstGeom prst="roundRect">
            <a:avLst/>
          </a:prstGeom>
          <a:solidFill>
            <a:schemeClr val="bg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solidFill>
              </a:rPr>
              <a:t>Formation of the embryo during the second week, this period is characterized by quite rapid growth differentiation of cells.</a:t>
            </a:r>
            <a:endParaRPr lang="en-US" sz="1400" b="1" dirty="0">
              <a:solidFill>
                <a:schemeClr val="bg1"/>
              </a:solidFill>
            </a:endParaRPr>
          </a:p>
        </p:txBody>
      </p:sp>
      <p:sp>
        <p:nvSpPr>
          <p:cNvPr id="13" name="Down Arrow 12"/>
          <p:cNvSpPr/>
          <p:nvPr/>
        </p:nvSpPr>
        <p:spPr>
          <a:xfrm>
            <a:off x="6741693" y="3765884"/>
            <a:ext cx="45719" cy="637674"/>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8261682" y="4439653"/>
            <a:ext cx="2406316" cy="1648326"/>
          </a:xfrm>
          <a:prstGeom prst="roundRect">
            <a:avLst/>
          </a:prstGeom>
          <a:solidFill>
            <a:schemeClr val="bg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solidFill>
              </a:rPr>
              <a:t>By week 9,the process of differentiation and specialization in to tissues, organs, and bodily systems is largely complete. Growth is rapid in this period.</a:t>
            </a:r>
            <a:endParaRPr lang="en-US" sz="1400" b="1" dirty="0">
              <a:solidFill>
                <a:schemeClr val="bg1"/>
              </a:solidFill>
            </a:endParaRPr>
          </a:p>
        </p:txBody>
      </p:sp>
      <p:sp>
        <p:nvSpPr>
          <p:cNvPr id="15" name="Down Arrow 14"/>
          <p:cNvSpPr/>
          <p:nvPr/>
        </p:nvSpPr>
        <p:spPr>
          <a:xfrm>
            <a:off x="9464839" y="3765884"/>
            <a:ext cx="45719" cy="637674"/>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6810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ouble Wave 1"/>
          <p:cNvSpPr/>
          <p:nvPr/>
        </p:nvSpPr>
        <p:spPr>
          <a:xfrm>
            <a:off x="2731168" y="649706"/>
            <a:ext cx="5065295" cy="1359569"/>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t>. Infancy Stage</a:t>
            </a:r>
            <a:endParaRPr lang="en-US" sz="3600" b="1" dirty="0"/>
          </a:p>
        </p:txBody>
      </p:sp>
      <p:sp>
        <p:nvSpPr>
          <p:cNvPr id="3" name="TextBox 2"/>
          <p:cNvSpPr txBox="1"/>
          <p:nvPr/>
        </p:nvSpPr>
        <p:spPr>
          <a:xfrm>
            <a:off x="433136" y="2803358"/>
            <a:ext cx="11321716" cy="3108543"/>
          </a:xfrm>
          <a:prstGeom prst="rect">
            <a:avLst/>
          </a:prstGeom>
          <a:solidFill>
            <a:schemeClr val="accent3">
              <a:lumMod val="50000"/>
            </a:schemeClr>
          </a:solidFill>
        </p:spPr>
        <p:txBody>
          <a:bodyPr wrap="square" rtlCol="0">
            <a:spAutoFit/>
          </a:bodyPr>
          <a:lstStyle/>
          <a:p>
            <a:r>
              <a:rPr lang="en-US" sz="2800" b="1" dirty="0" smtClean="0"/>
              <a:t>Infancy begins with birth and ends when the infant changes from lactation to eating solid food. The age of this development varies between different societies, and this variation is exacerbated by the trend in industrialized countries to reduce or eliminate the period of breast-feeding. In more traditional societies, which would seem to offer a more reliable indication, weaning normally ends at about 2 or 3 years.</a:t>
            </a:r>
            <a:endParaRPr lang="en-US" sz="2800" b="1" dirty="0"/>
          </a:p>
        </p:txBody>
      </p:sp>
      <p:sp>
        <p:nvSpPr>
          <p:cNvPr id="4" name="Down Arrow 3"/>
          <p:cNvSpPr/>
          <p:nvPr/>
        </p:nvSpPr>
        <p:spPr>
          <a:xfrm>
            <a:off x="5263815" y="2009274"/>
            <a:ext cx="667753" cy="794083"/>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42113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0" y="3429000"/>
            <a:ext cx="3429000" cy="3429000"/>
          </a:xfrm>
          <a:prstGeom prst="rect">
            <a:avLst/>
          </a:prstGeom>
        </p:spPr>
      </p:pic>
      <p:sp>
        <p:nvSpPr>
          <p:cNvPr id="2" name="TextBox 1"/>
          <p:cNvSpPr txBox="1"/>
          <p:nvPr/>
        </p:nvSpPr>
        <p:spPr>
          <a:xfrm>
            <a:off x="902368" y="1118937"/>
            <a:ext cx="8077852" cy="523220"/>
          </a:xfrm>
          <a:prstGeom prst="rect">
            <a:avLst/>
          </a:prstGeom>
          <a:solidFill>
            <a:schemeClr val="bg2">
              <a:lumMod val="75000"/>
            </a:schemeClr>
          </a:solidFill>
        </p:spPr>
        <p:txBody>
          <a:bodyPr wrap="none" rtlCol="0">
            <a:spAutoFit/>
          </a:bodyPr>
          <a:lstStyle/>
          <a:p>
            <a:r>
              <a:rPr lang="en-US" sz="2800" b="1" dirty="0" smtClean="0"/>
              <a:t>Age at which movements skills are achieved:</a:t>
            </a:r>
            <a:endParaRPr lang="en-US" sz="2800" b="1" dirty="0"/>
          </a:p>
        </p:txBody>
      </p:sp>
      <p:graphicFrame>
        <p:nvGraphicFramePr>
          <p:cNvPr id="5" name="Table 4"/>
          <p:cNvGraphicFramePr>
            <a:graphicFrameLocks noGrp="1"/>
          </p:cNvGraphicFramePr>
          <p:nvPr>
            <p:extLst>
              <p:ext uri="{D42A27DB-BD31-4B8C-83A1-F6EECF244321}">
                <p14:modId xmlns:p14="http://schemas.microsoft.com/office/powerpoint/2010/main" val="3587841160"/>
              </p:ext>
            </p:extLst>
          </p:nvPr>
        </p:nvGraphicFramePr>
        <p:xfrm>
          <a:off x="2348832" y="1965937"/>
          <a:ext cx="8128000" cy="37084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4246015235"/>
                    </a:ext>
                  </a:extLst>
                </a:gridCol>
                <a:gridCol w="4064000">
                  <a:extLst>
                    <a:ext uri="{9D8B030D-6E8A-4147-A177-3AD203B41FA5}">
                      <a16:colId xmlns:a16="http://schemas.microsoft.com/office/drawing/2014/main" val="3291219259"/>
                    </a:ext>
                  </a:extLst>
                </a:gridCol>
              </a:tblGrid>
              <a:tr h="370840">
                <a:tc>
                  <a:txBody>
                    <a:bodyPr/>
                    <a:lstStyle/>
                    <a:p>
                      <a:r>
                        <a:rPr lang="en-US" dirty="0" smtClean="0">
                          <a:solidFill>
                            <a:sysClr val="windowText" lastClr="000000"/>
                          </a:solidFill>
                        </a:rPr>
                        <a:t>Age Range(months)</a:t>
                      </a:r>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solidFill>
                            <a:sysClr val="windowText" lastClr="000000"/>
                          </a:solidFill>
                        </a:rPr>
                        <a:t>Motor Milestone</a:t>
                      </a:r>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88890986"/>
                  </a:ext>
                </a:extLst>
              </a:tr>
              <a:tr h="370840">
                <a:tc>
                  <a:txBody>
                    <a:bodyPr/>
                    <a:lstStyle/>
                    <a:p>
                      <a:r>
                        <a:rPr lang="en-US" b="1" dirty="0" smtClean="0">
                          <a:solidFill>
                            <a:sysClr val="windowText" lastClr="000000"/>
                          </a:solidFill>
                        </a:rPr>
                        <a:t>0.7-4.0</a:t>
                      </a:r>
                      <a:endParaRPr lang="en-US"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ysClr val="windowText" lastClr="000000"/>
                          </a:solidFill>
                        </a:rPr>
                        <a:t>Head held erect</a:t>
                      </a:r>
                      <a:endParaRPr lang="en-US"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06707283"/>
                  </a:ext>
                </a:extLst>
              </a:tr>
              <a:tr h="370840">
                <a:tc>
                  <a:txBody>
                    <a:bodyPr/>
                    <a:lstStyle/>
                    <a:p>
                      <a:r>
                        <a:rPr lang="en-US" b="1" dirty="0" smtClean="0">
                          <a:solidFill>
                            <a:sysClr val="windowText" lastClr="000000"/>
                          </a:solidFill>
                        </a:rPr>
                        <a:t>0.7-5.0</a:t>
                      </a:r>
                      <a:endParaRPr lang="en-US"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ysClr val="windowText" lastClr="000000"/>
                          </a:solidFill>
                        </a:rPr>
                        <a:t>Turns form side to back</a:t>
                      </a:r>
                      <a:endParaRPr lang="en-US"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5673009"/>
                  </a:ext>
                </a:extLst>
              </a:tr>
              <a:tr h="370840">
                <a:tc>
                  <a:txBody>
                    <a:bodyPr/>
                    <a:lstStyle/>
                    <a:p>
                      <a:r>
                        <a:rPr lang="en-US" b="1" dirty="0" smtClean="0">
                          <a:solidFill>
                            <a:sysClr val="windowText" lastClr="000000"/>
                          </a:solidFill>
                        </a:rPr>
                        <a:t>1.0-5.0</a:t>
                      </a:r>
                      <a:endParaRPr lang="en-US"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ysClr val="windowText" lastClr="000000"/>
                          </a:solidFill>
                        </a:rPr>
                        <a:t>Side upright with support</a:t>
                      </a:r>
                      <a:endParaRPr lang="en-US"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697308"/>
                  </a:ext>
                </a:extLst>
              </a:tr>
              <a:tr h="370840">
                <a:tc>
                  <a:txBody>
                    <a:bodyPr/>
                    <a:lstStyle/>
                    <a:p>
                      <a:r>
                        <a:rPr lang="en-US" b="1" dirty="0" smtClean="0">
                          <a:solidFill>
                            <a:sysClr val="windowText" lastClr="000000"/>
                          </a:solidFill>
                        </a:rPr>
                        <a:t>4.0-8.0</a:t>
                      </a:r>
                      <a:endParaRPr lang="en-US"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ysClr val="windowText" lastClr="000000"/>
                          </a:solidFill>
                        </a:rPr>
                        <a:t>Unilateral teaching</a:t>
                      </a:r>
                      <a:endParaRPr lang="en-US"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33558587"/>
                  </a:ext>
                </a:extLst>
              </a:tr>
              <a:tr h="370840">
                <a:tc>
                  <a:txBody>
                    <a:bodyPr/>
                    <a:lstStyle/>
                    <a:p>
                      <a:r>
                        <a:rPr lang="en-US" b="1" dirty="0" smtClean="0">
                          <a:solidFill>
                            <a:sysClr val="windowText" lastClr="000000"/>
                          </a:solidFill>
                        </a:rPr>
                        <a:t>5.0-9.0</a:t>
                      </a:r>
                      <a:endParaRPr lang="en-US"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ysClr val="windowText" lastClr="000000"/>
                          </a:solidFill>
                        </a:rPr>
                        <a:t>Site alone unsupported</a:t>
                      </a:r>
                      <a:endParaRPr lang="en-US"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3771301"/>
                  </a:ext>
                </a:extLst>
              </a:tr>
              <a:tr h="370840">
                <a:tc>
                  <a:txBody>
                    <a:bodyPr/>
                    <a:lstStyle/>
                    <a:p>
                      <a:r>
                        <a:rPr lang="en-US" b="1" dirty="0" smtClean="0">
                          <a:solidFill>
                            <a:sysClr val="windowText" lastClr="000000"/>
                          </a:solidFill>
                        </a:rPr>
                        <a:t>5.0-12.0</a:t>
                      </a:r>
                      <a:endParaRPr lang="en-US"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ysClr val="windowText" lastClr="000000"/>
                          </a:solidFill>
                        </a:rPr>
                        <a:t>Pulls up to stand position</a:t>
                      </a:r>
                      <a:endParaRPr lang="en-US"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7501030"/>
                  </a:ext>
                </a:extLst>
              </a:tr>
              <a:tr h="370840">
                <a:tc>
                  <a:txBody>
                    <a:bodyPr/>
                    <a:lstStyle/>
                    <a:p>
                      <a:r>
                        <a:rPr lang="en-US" b="1" dirty="0" smtClean="0">
                          <a:solidFill>
                            <a:sysClr val="windowText" lastClr="000000"/>
                          </a:solidFill>
                        </a:rPr>
                        <a:t>7.0-12.0</a:t>
                      </a:r>
                      <a:endParaRPr lang="en-US"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ysClr val="windowText" lastClr="000000"/>
                          </a:solidFill>
                        </a:rPr>
                        <a:t>Walk with assistance</a:t>
                      </a:r>
                      <a:endParaRPr lang="en-US"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63388188"/>
                  </a:ext>
                </a:extLst>
              </a:tr>
              <a:tr h="370840">
                <a:tc>
                  <a:txBody>
                    <a:bodyPr/>
                    <a:lstStyle/>
                    <a:p>
                      <a:r>
                        <a:rPr lang="en-US" b="1" dirty="0" smtClean="0">
                          <a:solidFill>
                            <a:sysClr val="windowText" lastClr="000000"/>
                          </a:solidFill>
                        </a:rPr>
                        <a:t>9.0-16.0</a:t>
                      </a:r>
                      <a:endParaRPr lang="en-US"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ysClr val="windowText" lastClr="000000"/>
                          </a:solidFill>
                        </a:rPr>
                        <a:t>Stands alone</a:t>
                      </a:r>
                      <a:endParaRPr lang="en-US"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68918124"/>
                  </a:ext>
                </a:extLst>
              </a:tr>
              <a:tr h="370840">
                <a:tc>
                  <a:txBody>
                    <a:bodyPr/>
                    <a:lstStyle/>
                    <a:p>
                      <a:r>
                        <a:rPr lang="en-US" b="1" dirty="0" smtClean="0">
                          <a:solidFill>
                            <a:sysClr val="windowText" lastClr="000000"/>
                          </a:solidFill>
                        </a:rPr>
                        <a:t>9.0-17.0</a:t>
                      </a:r>
                      <a:endParaRPr lang="en-US"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ysClr val="windowText" lastClr="000000"/>
                          </a:solidFill>
                        </a:rPr>
                        <a:t>Walks alone</a:t>
                      </a:r>
                      <a:endParaRPr lang="en-US"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35225435"/>
                  </a:ext>
                </a:extLst>
              </a:tr>
            </a:tbl>
          </a:graphicData>
        </a:graphic>
      </p:graphicFrame>
    </p:spTree>
    <p:extLst>
      <p:ext uri="{BB962C8B-B14F-4D97-AF65-F5344CB8AC3E}">
        <p14:creationId xmlns:p14="http://schemas.microsoft.com/office/powerpoint/2010/main" val="14605619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0"/>
            <a:ext cx="12158025" cy="6858000"/>
          </a:xfrm>
          <a:prstGeom prst="rect">
            <a:avLst/>
          </a:prstGeom>
        </p:spPr>
      </p:pic>
      <p:sp>
        <p:nvSpPr>
          <p:cNvPr id="2" name="Double Wave 1"/>
          <p:cNvSpPr/>
          <p:nvPr/>
        </p:nvSpPr>
        <p:spPr>
          <a:xfrm>
            <a:off x="0" y="0"/>
            <a:ext cx="5065295" cy="1359569"/>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t>. Early childhood development</a:t>
            </a:r>
            <a:endParaRPr lang="en-US" sz="3600" b="1" dirty="0"/>
          </a:p>
        </p:txBody>
      </p:sp>
      <p:sp>
        <p:nvSpPr>
          <p:cNvPr id="3" name="TextBox 2"/>
          <p:cNvSpPr txBox="1"/>
          <p:nvPr/>
        </p:nvSpPr>
        <p:spPr>
          <a:xfrm>
            <a:off x="267703" y="1359569"/>
            <a:ext cx="11105147" cy="5262979"/>
          </a:xfrm>
          <a:prstGeom prst="rect">
            <a:avLst/>
          </a:prstGeom>
          <a:solidFill>
            <a:schemeClr val="accent6">
              <a:lumMod val="50000"/>
            </a:schemeClr>
          </a:solidFill>
        </p:spPr>
        <p:txBody>
          <a:bodyPr wrap="square" rtlCol="0">
            <a:spAutoFit/>
          </a:bodyPr>
          <a:lstStyle/>
          <a:p>
            <a:r>
              <a:rPr lang="en-US" sz="2400" b="1" dirty="0"/>
              <a:t>Early childhood education or learning focus on children learning through play. There are different developmental domains of children which all relate to each other: Physical development - Concerning the physical growth and the development of both </a:t>
            </a:r>
            <a:r>
              <a:rPr lang="en-US" sz="2400" b="1" dirty="0" smtClean="0"/>
              <a:t>gross(</a:t>
            </a:r>
            <a:r>
              <a:rPr lang="en-US" sz="2400" b="1" dirty="0" err="1" smtClean="0"/>
              <a:t>eg</a:t>
            </a:r>
            <a:r>
              <a:rPr lang="en-US" sz="2400" b="1" dirty="0" smtClean="0"/>
              <a:t> . Walking, jumping, running </a:t>
            </a:r>
            <a:r>
              <a:rPr lang="en-US" sz="2400" b="1" dirty="0" err="1" smtClean="0"/>
              <a:t>etc</a:t>
            </a:r>
            <a:r>
              <a:rPr lang="en-US" sz="2400" b="1" dirty="0" smtClean="0"/>
              <a:t>) </a:t>
            </a:r>
            <a:r>
              <a:rPr lang="en-US" sz="2400" b="1" dirty="0"/>
              <a:t>and fine </a:t>
            </a:r>
            <a:r>
              <a:rPr lang="en-US" sz="2400" b="1" dirty="0" smtClean="0"/>
              <a:t>motor(</a:t>
            </a:r>
            <a:r>
              <a:rPr lang="en-US" sz="2400" b="1" dirty="0" err="1" smtClean="0"/>
              <a:t>eg</a:t>
            </a:r>
            <a:r>
              <a:rPr lang="en-US" sz="2400" b="1" dirty="0" smtClean="0"/>
              <a:t>, drawing, writing , pasting, cutting, and manipulation of small objects and instruments.)</a:t>
            </a:r>
          </a:p>
          <a:p>
            <a:endParaRPr lang="en-US" sz="2400" b="1" dirty="0"/>
          </a:p>
          <a:p>
            <a:r>
              <a:rPr lang="en-US" sz="2400" b="1" dirty="0" smtClean="0"/>
              <a:t>Although children of this age have been weaned, they remain dependent on adult support, mainly because of their still developing cognitive and movement capabilities. Early childhood is a time for developing mastery in basic movement skills and for testing oneself physically in different environments.</a:t>
            </a:r>
          </a:p>
          <a:p>
            <a:r>
              <a:rPr lang="en-US" sz="2400" b="1" dirty="0" smtClean="0"/>
              <a:t>Psychology &gt; developmental psychology &gt; physical development and growth.</a:t>
            </a:r>
            <a:endParaRPr lang="en-US" sz="2400" b="1" dirty="0"/>
          </a:p>
        </p:txBody>
      </p:sp>
    </p:spTree>
    <p:extLst>
      <p:ext uri="{BB962C8B-B14F-4D97-AF65-F5344CB8AC3E}">
        <p14:creationId xmlns:p14="http://schemas.microsoft.com/office/powerpoint/2010/main" val="35218255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
            <a:ext cx="12192000" cy="6843713"/>
          </a:xfrm>
          <a:prstGeom prst="rect">
            <a:avLst/>
          </a:prstGeom>
        </p:spPr>
      </p:pic>
      <p:sp>
        <p:nvSpPr>
          <p:cNvPr id="2" name="Double Wave 1"/>
          <p:cNvSpPr/>
          <p:nvPr/>
        </p:nvSpPr>
        <p:spPr>
          <a:xfrm>
            <a:off x="0" y="0"/>
            <a:ext cx="5065295" cy="1359569"/>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t>. Later childhood development</a:t>
            </a:r>
            <a:endParaRPr lang="en-US" sz="3600" b="1" dirty="0"/>
          </a:p>
        </p:txBody>
      </p:sp>
      <p:sp>
        <p:nvSpPr>
          <p:cNvPr id="3" name="TextBox 2"/>
          <p:cNvSpPr txBox="1"/>
          <p:nvPr/>
        </p:nvSpPr>
        <p:spPr>
          <a:xfrm>
            <a:off x="228600" y="1588169"/>
            <a:ext cx="11677649" cy="4401205"/>
          </a:xfrm>
          <a:prstGeom prst="rect">
            <a:avLst/>
          </a:prstGeom>
          <a:solidFill>
            <a:schemeClr val="accent6">
              <a:lumMod val="50000"/>
            </a:schemeClr>
          </a:solidFill>
          <a:ln>
            <a:solidFill>
              <a:schemeClr val="bg1"/>
            </a:solidFill>
          </a:ln>
        </p:spPr>
        <p:txBody>
          <a:bodyPr wrap="square" rtlCol="0">
            <a:spAutoFit/>
          </a:bodyPr>
          <a:lstStyle/>
          <a:p>
            <a:r>
              <a:rPr lang="en-US" sz="2800" b="1" dirty="0"/>
              <a:t>Late childhood introduces a child to the outer world for the first time. Between 9 to 12 years is the late childhood age. In between this stage, children develop very quickly. Some various types of development occur in Late Childhood</a:t>
            </a:r>
            <a:r>
              <a:rPr lang="en-US" sz="2800" b="1" dirty="0" smtClean="0"/>
              <a:t>.</a:t>
            </a:r>
          </a:p>
          <a:p>
            <a:r>
              <a:rPr lang="en-US" sz="2800" b="1" dirty="0" smtClean="0"/>
              <a:t>Differences in size between boys and girls are insignificant during both early and later childhood phases. However, an extremely important differences does appear at the end of later childhood, as girls enter puberty sometime before boys. Girls, later childhood period ends at about 10years of age, for boys, it is at about 12years.</a:t>
            </a:r>
            <a:endParaRPr lang="en-US" sz="2800" b="1" dirty="0"/>
          </a:p>
        </p:txBody>
      </p:sp>
    </p:spTree>
    <p:extLst>
      <p:ext uri="{BB962C8B-B14F-4D97-AF65-F5344CB8AC3E}">
        <p14:creationId xmlns:p14="http://schemas.microsoft.com/office/powerpoint/2010/main" val="19043630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883477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6106345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7501343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499100" y="-19050"/>
            <a:ext cx="6692900" cy="6858000"/>
          </a:xfrm>
          <a:prstGeom prst="rect">
            <a:avLst/>
          </a:prstGeom>
        </p:spPr>
      </p:pic>
      <p:sp>
        <p:nvSpPr>
          <p:cNvPr id="3" name="Rounded Rectangle 2"/>
          <p:cNvSpPr/>
          <p:nvPr/>
        </p:nvSpPr>
        <p:spPr>
          <a:xfrm>
            <a:off x="6305550" y="-38100"/>
            <a:ext cx="4457700" cy="64770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stretch>
            <a:fillRect/>
          </a:stretch>
        </p:blipFill>
        <p:spPr>
          <a:xfrm>
            <a:off x="-38100" y="0"/>
            <a:ext cx="5537200" cy="6858000"/>
          </a:xfrm>
          <a:prstGeom prst="rect">
            <a:avLst/>
          </a:prstGeom>
        </p:spPr>
      </p:pic>
    </p:spTree>
    <p:extLst>
      <p:ext uri="{BB962C8B-B14F-4D97-AF65-F5344CB8AC3E}">
        <p14:creationId xmlns:p14="http://schemas.microsoft.com/office/powerpoint/2010/main" val="2806150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 y="38100"/>
            <a:ext cx="12039600" cy="6781800"/>
          </a:xfrm>
          <a:prstGeom prst="rect">
            <a:avLst/>
          </a:prstGeom>
        </p:spPr>
      </p:pic>
      <p:sp>
        <p:nvSpPr>
          <p:cNvPr id="3" name="Rectangle 2"/>
          <p:cNvSpPr/>
          <p:nvPr/>
        </p:nvSpPr>
        <p:spPr>
          <a:xfrm>
            <a:off x="152400" y="1769924"/>
            <a:ext cx="11906250" cy="4462760"/>
          </a:xfrm>
          <a:prstGeom prst="rect">
            <a:avLst/>
          </a:prstGeom>
          <a:solidFill>
            <a:schemeClr val="bg2"/>
          </a:solidFill>
        </p:spPr>
        <p:txBody>
          <a:bodyPr wrap="square">
            <a:spAutoFit/>
          </a:bodyPr>
          <a:lstStyle/>
          <a:p>
            <a:r>
              <a:rPr lang="en-US" sz="2800" b="1" dirty="0">
                <a:latin typeface="Google Sans"/>
              </a:rPr>
              <a:t>Language development in children is the process through which we gain the ability to comprehend and communicate through speech. Before acquiring fluency, a child may progressively comprehend fundamental verbal patterns and increase their vocabulary throughout this </a:t>
            </a:r>
            <a:r>
              <a:rPr lang="en-US" sz="2800" b="1" dirty="0" smtClean="0">
                <a:latin typeface="Google Sans"/>
              </a:rPr>
              <a:t>stage.</a:t>
            </a:r>
          </a:p>
          <a:p>
            <a:r>
              <a:rPr lang="en-US" sz="2800" b="1" dirty="0"/>
              <a:t>Language development starts with sounds and gestures, then words and sentences. You can support language development by talking a lot with your child, and responding when your child communicates. Reading books and sharing stories is good for language development.</a:t>
            </a:r>
            <a:r>
              <a:rPr lang="en-US" sz="3200" b="1" dirty="0" smtClean="0">
                <a:solidFill>
                  <a:srgbClr val="202124"/>
                </a:solidFill>
                <a:latin typeface="Google Sans"/>
              </a:rPr>
              <a:t>.</a:t>
            </a:r>
            <a:endParaRPr lang="en-US" sz="3200" b="1" dirty="0"/>
          </a:p>
        </p:txBody>
      </p:sp>
    </p:spTree>
    <p:extLst>
      <p:ext uri="{BB962C8B-B14F-4D97-AF65-F5344CB8AC3E}">
        <p14:creationId xmlns:p14="http://schemas.microsoft.com/office/powerpoint/2010/main" val="17368261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381000" y="1905000"/>
            <a:ext cx="3048000" cy="123825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Stage:1 Infancy:</a:t>
            </a:r>
            <a:endParaRPr lang="en-US" sz="2800" b="1" dirty="0"/>
          </a:p>
        </p:txBody>
      </p:sp>
      <p:sp>
        <p:nvSpPr>
          <p:cNvPr id="2" name="Double Wave 1"/>
          <p:cNvSpPr/>
          <p:nvPr/>
        </p:nvSpPr>
        <p:spPr>
          <a:xfrm>
            <a:off x="0" y="0"/>
            <a:ext cx="10706100" cy="1359569"/>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t>. Phases of developmental and development task </a:t>
            </a:r>
            <a:endParaRPr lang="en-US" sz="3600" b="1" dirty="0"/>
          </a:p>
        </p:txBody>
      </p:sp>
      <p:sp>
        <p:nvSpPr>
          <p:cNvPr id="4" name="Right Arrow 3"/>
          <p:cNvSpPr/>
          <p:nvPr/>
        </p:nvSpPr>
        <p:spPr>
          <a:xfrm>
            <a:off x="3429000" y="2114550"/>
            <a:ext cx="1143000" cy="819150"/>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4572000" y="1905000"/>
            <a:ext cx="3048000" cy="123825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Trust vs mistrust</a:t>
            </a:r>
            <a:endParaRPr lang="en-US" sz="2800" b="1" dirty="0"/>
          </a:p>
        </p:txBody>
      </p:sp>
      <p:graphicFrame>
        <p:nvGraphicFramePr>
          <p:cNvPr id="6" name="Table 5"/>
          <p:cNvGraphicFramePr>
            <a:graphicFrameLocks noGrp="1"/>
          </p:cNvGraphicFramePr>
          <p:nvPr>
            <p:extLst>
              <p:ext uri="{D42A27DB-BD31-4B8C-83A1-F6EECF244321}">
                <p14:modId xmlns:p14="http://schemas.microsoft.com/office/powerpoint/2010/main" val="481565232"/>
              </p:ext>
            </p:extLst>
          </p:nvPr>
        </p:nvGraphicFramePr>
        <p:xfrm>
          <a:off x="889000" y="3333750"/>
          <a:ext cx="8128000" cy="347472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3003555747"/>
                    </a:ext>
                  </a:extLst>
                </a:gridCol>
                <a:gridCol w="4064000">
                  <a:extLst>
                    <a:ext uri="{9D8B030D-6E8A-4147-A177-3AD203B41FA5}">
                      <a16:colId xmlns:a16="http://schemas.microsoft.com/office/drawing/2014/main" val="4111868449"/>
                    </a:ext>
                  </a:extLst>
                </a:gridCol>
              </a:tblGrid>
              <a:tr h="370840">
                <a:tc>
                  <a:txBody>
                    <a:bodyPr/>
                    <a:lstStyle/>
                    <a:p>
                      <a:r>
                        <a:rPr lang="en-US" sz="2400" b="1" dirty="0" smtClean="0"/>
                        <a:t>Trust</a:t>
                      </a:r>
                      <a:endParaRPr lang="en-US" sz="2400" b="1" dirty="0"/>
                    </a:p>
                  </a:txBody>
                  <a:tcPr/>
                </a:tc>
                <a:tc>
                  <a:txBody>
                    <a:bodyPr/>
                    <a:lstStyle/>
                    <a:p>
                      <a:r>
                        <a:rPr lang="en-US" sz="2400" b="1" dirty="0" smtClean="0"/>
                        <a:t>Mistrust</a:t>
                      </a:r>
                      <a:endParaRPr lang="en-US" sz="2400" b="1" dirty="0"/>
                    </a:p>
                  </a:txBody>
                  <a:tcPr/>
                </a:tc>
                <a:extLst>
                  <a:ext uri="{0D108BD9-81ED-4DB2-BD59-A6C34878D82A}">
                    <a16:rowId xmlns:a16="http://schemas.microsoft.com/office/drawing/2014/main" val="484088020"/>
                  </a:ext>
                </a:extLst>
              </a:tr>
              <a:tr h="370840">
                <a:tc>
                  <a:txBody>
                    <a:bodyPr/>
                    <a:lstStyle/>
                    <a:p>
                      <a:r>
                        <a:rPr lang="en-US" sz="2400" b="1" dirty="0" smtClean="0"/>
                        <a:t>When caregivers respond promptly to an infants cries, the baby can learn to rely on others. As caregivers fill an infants needs, the baby can develop a sense of trust and security.</a:t>
                      </a:r>
                      <a:endParaRPr lang="en-US" sz="2400" b="1" dirty="0"/>
                    </a:p>
                  </a:txBody>
                  <a:tcPr/>
                </a:tc>
                <a:tc>
                  <a:txBody>
                    <a:bodyPr/>
                    <a:lstStyle/>
                    <a:p>
                      <a:r>
                        <a:rPr lang="en-US" sz="2400" b="1" dirty="0" smtClean="0"/>
                        <a:t>If caregivers neglect an infants, needs, or if care is sporadic, an infant may grow insecure. They may learn they cannot rely on others and thus feel unsafe.</a:t>
                      </a:r>
                      <a:endParaRPr lang="en-US" sz="2400" b="1" dirty="0"/>
                    </a:p>
                  </a:txBody>
                  <a:tcPr/>
                </a:tc>
                <a:extLst>
                  <a:ext uri="{0D108BD9-81ED-4DB2-BD59-A6C34878D82A}">
                    <a16:rowId xmlns:a16="http://schemas.microsoft.com/office/drawing/2014/main" val="2124867223"/>
                  </a:ext>
                </a:extLst>
              </a:tr>
            </a:tbl>
          </a:graphicData>
        </a:graphic>
      </p:graphicFrame>
    </p:spTree>
    <p:extLst>
      <p:ext uri="{BB962C8B-B14F-4D97-AF65-F5344CB8AC3E}">
        <p14:creationId xmlns:p14="http://schemas.microsoft.com/office/powerpoint/2010/main" val="6128397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28600" y="209550"/>
            <a:ext cx="3048000" cy="123825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Stage:2 Toddlerhood:</a:t>
            </a:r>
            <a:endParaRPr lang="en-US" sz="2800" b="1" dirty="0"/>
          </a:p>
        </p:txBody>
      </p:sp>
      <p:sp>
        <p:nvSpPr>
          <p:cNvPr id="3" name="Right Arrow 2"/>
          <p:cNvSpPr/>
          <p:nvPr/>
        </p:nvSpPr>
        <p:spPr>
          <a:xfrm>
            <a:off x="3276600" y="419100"/>
            <a:ext cx="1143000" cy="819150"/>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p:cNvSpPr/>
          <p:nvPr/>
        </p:nvSpPr>
        <p:spPr>
          <a:xfrm>
            <a:off x="4419600" y="209550"/>
            <a:ext cx="3048000" cy="123825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Autonomy vs Shame and Self-doubt</a:t>
            </a:r>
            <a:endParaRPr lang="en-US" sz="2800" b="1" dirty="0"/>
          </a:p>
        </p:txBody>
      </p:sp>
      <p:graphicFrame>
        <p:nvGraphicFramePr>
          <p:cNvPr id="5" name="Table 4"/>
          <p:cNvGraphicFramePr>
            <a:graphicFrameLocks noGrp="1"/>
          </p:cNvGraphicFramePr>
          <p:nvPr>
            <p:extLst>
              <p:ext uri="{D42A27DB-BD31-4B8C-83A1-F6EECF244321}">
                <p14:modId xmlns:p14="http://schemas.microsoft.com/office/powerpoint/2010/main" val="1768150678"/>
              </p:ext>
            </p:extLst>
          </p:nvPr>
        </p:nvGraphicFramePr>
        <p:xfrm>
          <a:off x="819150" y="1900766"/>
          <a:ext cx="8420100" cy="3776134"/>
        </p:xfrm>
        <a:graphic>
          <a:graphicData uri="http://schemas.openxmlformats.org/drawingml/2006/table">
            <a:tbl>
              <a:tblPr firstRow="1" bandRow="1">
                <a:tableStyleId>{00A15C55-8517-42AA-B614-E9B94910E393}</a:tableStyleId>
              </a:tblPr>
              <a:tblGrid>
                <a:gridCol w="4105557">
                  <a:extLst>
                    <a:ext uri="{9D8B030D-6E8A-4147-A177-3AD203B41FA5}">
                      <a16:colId xmlns:a16="http://schemas.microsoft.com/office/drawing/2014/main" val="3691275312"/>
                    </a:ext>
                  </a:extLst>
                </a:gridCol>
                <a:gridCol w="4314543">
                  <a:extLst>
                    <a:ext uri="{9D8B030D-6E8A-4147-A177-3AD203B41FA5}">
                      <a16:colId xmlns:a16="http://schemas.microsoft.com/office/drawing/2014/main" val="531232543"/>
                    </a:ext>
                  </a:extLst>
                </a:gridCol>
              </a:tblGrid>
              <a:tr h="496860">
                <a:tc>
                  <a:txBody>
                    <a:bodyPr/>
                    <a:lstStyle/>
                    <a:p>
                      <a:r>
                        <a:rPr lang="en-US" sz="2400" b="1" dirty="0" smtClean="0"/>
                        <a:t>Autonomy</a:t>
                      </a:r>
                      <a:endParaRPr lang="en-US" sz="2400" b="1" dirty="0"/>
                    </a:p>
                  </a:txBody>
                  <a:tcPr/>
                </a:tc>
                <a:tc>
                  <a:txBody>
                    <a:bodyPr/>
                    <a:lstStyle/>
                    <a:p>
                      <a:r>
                        <a:rPr lang="en-US" sz="2400" b="1" dirty="0" smtClean="0"/>
                        <a:t>Shame</a:t>
                      </a:r>
                      <a:endParaRPr lang="en-US" sz="2400" b="1" dirty="0"/>
                    </a:p>
                  </a:txBody>
                  <a:tcPr/>
                </a:tc>
                <a:extLst>
                  <a:ext uri="{0D108BD9-81ED-4DB2-BD59-A6C34878D82A}">
                    <a16:rowId xmlns:a16="http://schemas.microsoft.com/office/drawing/2014/main" val="858166551"/>
                  </a:ext>
                </a:extLst>
              </a:tr>
              <a:tr h="3279274">
                <a:tc>
                  <a:txBody>
                    <a:bodyPr/>
                    <a:lstStyle/>
                    <a:p>
                      <a:r>
                        <a:rPr lang="en-US" sz="2400" b="1" dirty="0" smtClean="0"/>
                        <a:t>In this stage, caregivers often serve as a safe base from which to explore the world. When caregivers encourage</a:t>
                      </a:r>
                      <a:r>
                        <a:rPr lang="en-US" sz="2400" b="1" baseline="0" dirty="0" smtClean="0"/>
                        <a:t> </a:t>
                      </a:r>
                      <a:r>
                        <a:rPr lang="en-US" sz="2400" b="1" dirty="0" smtClean="0"/>
                        <a:t>independence, children will feel secure enough to take risks.</a:t>
                      </a:r>
                      <a:endParaRPr lang="en-US" sz="2400" b="1" dirty="0"/>
                    </a:p>
                  </a:txBody>
                  <a:tcPr/>
                </a:tc>
                <a:tc>
                  <a:txBody>
                    <a:bodyPr/>
                    <a:lstStyle/>
                    <a:p>
                      <a:r>
                        <a:rPr lang="en-US" sz="2400" b="1" dirty="0" smtClean="0"/>
                        <a:t>Children whose caregivers discourage them may develop feeling of shame. If caregivers foster excessive dependence, the child may learn to</a:t>
                      </a:r>
                      <a:r>
                        <a:rPr lang="en-US" sz="2400" b="1" baseline="0" dirty="0" smtClean="0"/>
                        <a:t> doubt their own abilities.</a:t>
                      </a:r>
                      <a:endParaRPr lang="en-US" sz="2400" b="1" dirty="0"/>
                    </a:p>
                  </a:txBody>
                  <a:tcPr/>
                </a:tc>
                <a:extLst>
                  <a:ext uri="{0D108BD9-81ED-4DB2-BD59-A6C34878D82A}">
                    <a16:rowId xmlns:a16="http://schemas.microsoft.com/office/drawing/2014/main" val="2112712457"/>
                  </a:ext>
                </a:extLst>
              </a:tr>
            </a:tbl>
          </a:graphicData>
        </a:graphic>
      </p:graphicFrame>
    </p:spTree>
    <p:extLst>
      <p:ext uri="{BB962C8B-B14F-4D97-AF65-F5344CB8AC3E}">
        <p14:creationId xmlns:p14="http://schemas.microsoft.com/office/powerpoint/2010/main" val="14955201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28600" y="209550"/>
            <a:ext cx="3048000" cy="123825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Stage:3 Preschool years:</a:t>
            </a:r>
            <a:endParaRPr lang="en-US" sz="2800" b="1" dirty="0"/>
          </a:p>
        </p:txBody>
      </p:sp>
      <p:sp>
        <p:nvSpPr>
          <p:cNvPr id="3" name="Right Arrow 2"/>
          <p:cNvSpPr/>
          <p:nvPr/>
        </p:nvSpPr>
        <p:spPr>
          <a:xfrm>
            <a:off x="3276600" y="419100"/>
            <a:ext cx="1143000" cy="819150"/>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p:cNvSpPr/>
          <p:nvPr/>
        </p:nvSpPr>
        <p:spPr>
          <a:xfrm>
            <a:off x="4419600" y="209550"/>
            <a:ext cx="3048000" cy="123825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Initiative vs Guilt</a:t>
            </a:r>
            <a:endParaRPr lang="en-US" sz="2800" b="1" dirty="0"/>
          </a:p>
        </p:txBody>
      </p:sp>
      <p:graphicFrame>
        <p:nvGraphicFramePr>
          <p:cNvPr id="5" name="Table 4"/>
          <p:cNvGraphicFramePr>
            <a:graphicFrameLocks noGrp="1"/>
          </p:cNvGraphicFramePr>
          <p:nvPr>
            <p:extLst>
              <p:ext uri="{D42A27DB-BD31-4B8C-83A1-F6EECF244321}">
                <p14:modId xmlns:p14="http://schemas.microsoft.com/office/powerpoint/2010/main" val="3752128406"/>
              </p:ext>
            </p:extLst>
          </p:nvPr>
        </p:nvGraphicFramePr>
        <p:xfrm>
          <a:off x="819150" y="1900766"/>
          <a:ext cx="8610600" cy="3795184"/>
        </p:xfrm>
        <a:graphic>
          <a:graphicData uri="http://schemas.openxmlformats.org/drawingml/2006/table">
            <a:tbl>
              <a:tblPr firstRow="1" bandRow="1">
                <a:tableStyleId>{00A15C55-8517-42AA-B614-E9B94910E393}</a:tableStyleId>
              </a:tblPr>
              <a:tblGrid>
                <a:gridCol w="4198443">
                  <a:extLst>
                    <a:ext uri="{9D8B030D-6E8A-4147-A177-3AD203B41FA5}">
                      <a16:colId xmlns:a16="http://schemas.microsoft.com/office/drawing/2014/main" val="3691275312"/>
                    </a:ext>
                  </a:extLst>
                </a:gridCol>
                <a:gridCol w="4412157">
                  <a:extLst>
                    <a:ext uri="{9D8B030D-6E8A-4147-A177-3AD203B41FA5}">
                      <a16:colId xmlns:a16="http://schemas.microsoft.com/office/drawing/2014/main" val="531232543"/>
                    </a:ext>
                  </a:extLst>
                </a:gridCol>
              </a:tblGrid>
              <a:tr h="499366">
                <a:tc>
                  <a:txBody>
                    <a:bodyPr/>
                    <a:lstStyle/>
                    <a:p>
                      <a:r>
                        <a:rPr lang="en-US" sz="2400" b="1" dirty="0" smtClean="0"/>
                        <a:t>Initiative</a:t>
                      </a:r>
                      <a:endParaRPr lang="en-US" sz="2400" b="1" dirty="0"/>
                    </a:p>
                  </a:txBody>
                  <a:tcPr/>
                </a:tc>
                <a:tc>
                  <a:txBody>
                    <a:bodyPr/>
                    <a:lstStyle/>
                    <a:p>
                      <a:r>
                        <a:rPr lang="en-US" sz="2400" b="1" dirty="0" smtClean="0"/>
                        <a:t>Guilt</a:t>
                      </a:r>
                      <a:endParaRPr lang="en-US" sz="2400" b="1" dirty="0"/>
                    </a:p>
                  </a:txBody>
                  <a:tcPr/>
                </a:tc>
                <a:extLst>
                  <a:ext uri="{0D108BD9-81ED-4DB2-BD59-A6C34878D82A}">
                    <a16:rowId xmlns:a16="http://schemas.microsoft.com/office/drawing/2014/main" val="858166551"/>
                  </a:ext>
                </a:extLst>
              </a:tr>
              <a:tr h="3295818">
                <a:tc>
                  <a:txBody>
                    <a:bodyPr/>
                    <a:lstStyle/>
                    <a:p>
                      <a:r>
                        <a:rPr lang="en-US" sz="2400" b="1" dirty="0" smtClean="0"/>
                        <a:t>When caregivers nurture these tendencies, children learn how to make decisions and plan for the future. They can grow in to adult who are able to follow their ambitions.</a:t>
                      </a:r>
                      <a:endParaRPr lang="en-US" sz="2400" b="1" dirty="0"/>
                    </a:p>
                  </a:txBody>
                  <a:tcPr/>
                </a:tc>
                <a:tc>
                  <a:txBody>
                    <a:bodyPr/>
                    <a:lstStyle/>
                    <a:p>
                      <a:r>
                        <a:rPr lang="en-US" sz="2400" b="1" baseline="0" dirty="0" smtClean="0"/>
                        <a:t>If children are criticized for being assertive, they may feel guilt for pursuing their desires. Controlling caregivers may teach children to follow another lead rather than starting their own plans..</a:t>
                      </a:r>
                      <a:endParaRPr lang="en-US" sz="2400" b="1" dirty="0"/>
                    </a:p>
                  </a:txBody>
                  <a:tcPr/>
                </a:tc>
                <a:extLst>
                  <a:ext uri="{0D108BD9-81ED-4DB2-BD59-A6C34878D82A}">
                    <a16:rowId xmlns:a16="http://schemas.microsoft.com/office/drawing/2014/main" val="2112712457"/>
                  </a:ext>
                </a:extLst>
              </a:tr>
            </a:tbl>
          </a:graphicData>
        </a:graphic>
      </p:graphicFrame>
    </p:spTree>
    <p:extLst>
      <p:ext uri="{BB962C8B-B14F-4D97-AF65-F5344CB8AC3E}">
        <p14:creationId xmlns:p14="http://schemas.microsoft.com/office/powerpoint/2010/main" val="243339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28600" y="209550"/>
            <a:ext cx="3048000" cy="123825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Stage4: Early school years:</a:t>
            </a:r>
            <a:endParaRPr lang="en-US" sz="2800" b="1" dirty="0"/>
          </a:p>
        </p:txBody>
      </p:sp>
      <p:sp>
        <p:nvSpPr>
          <p:cNvPr id="3" name="Right Arrow 2"/>
          <p:cNvSpPr/>
          <p:nvPr/>
        </p:nvSpPr>
        <p:spPr>
          <a:xfrm>
            <a:off x="3276600" y="419100"/>
            <a:ext cx="1143000" cy="819150"/>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p:cNvSpPr/>
          <p:nvPr/>
        </p:nvSpPr>
        <p:spPr>
          <a:xfrm>
            <a:off x="4419600" y="209550"/>
            <a:ext cx="3048000" cy="123825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Industry vs Inferiority</a:t>
            </a:r>
            <a:endParaRPr lang="en-US" sz="2800" b="1" dirty="0"/>
          </a:p>
        </p:txBody>
      </p:sp>
      <p:graphicFrame>
        <p:nvGraphicFramePr>
          <p:cNvPr id="5" name="Table 4"/>
          <p:cNvGraphicFramePr>
            <a:graphicFrameLocks noGrp="1"/>
          </p:cNvGraphicFramePr>
          <p:nvPr>
            <p:extLst>
              <p:ext uri="{D42A27DB-BD31-4B8C-83A1-F6EECF244321}">
                <p14:modId xmlns:p14="http://schemas.microsoft.com/office/powerpoint/2010/main" val="3987735"/>
              </p:ext>
            </p:extLst>
          </p:nvPr>
        </p:nvGraphicFramePr>
        <p:xfrm>
          <a:off x="819150" y="1900766"/>
          <a:ext cx="8610600" cy="3795184"/>
        </p:xfrm>
        <a:graphic>
          <a:graphicData uri="http://schemas.openxmlformats.org/drawingml/2006/table">
            <a:tbl>
              <a:tblPr firstRow="1" bandRow="1">
                <a:tableStyleId>{00A15C55-8517-42AA-B614-E9B94910E393}</a:tableStyleId>
              </a:tblPr>
              <a:tblGrid>
                <a:gridCol w="4198443">
                  <a:extLst>
                    <a:ext uri="{9D8B030D-6E8A-4147-A177-3AD203B41FA5}">
                      <a16:colId xmlns:a16="http://schemas.microsoft.com/office/drawing/2014/main" val="3691275312"/>
                    </a:ext>
                  </a:extLst>
                </a:gridCol>
                <a:gridCol w="4412157">
                  <a:extLst>
                    <a:ext uri="{9D8B030D-6E8A-4147-A177-3AD203B41FA5}">
                      <a16:colId xmlns:a16="http://schemas.microsoft.com/office/drawing/2014/main" val="531232543"/>
                    </a:ext>
                  </a:extLst>
                </a:gridCol>
              </a:tblGrid>
              <a:tr h="499366">
                <a:tc>
                  <a:txBody>
                    <a:bodyPr/>
                    <a:lstStyle/>
                    <a:p>
                      <a:r>
                        <a:rPr lang="en-US" sz="2400" b="1" dirty="0" smtClean="0"/>
                        <a:t>Industry</a:t>
                      </a:r>
                      <a:endParaRPr lang="en-US" sz="2400" b="1" dirty="0"/>
                    </a:p>
                  </a:txBody>
                  <a:tcPr/>
                </a:tc>
                <a:tc>
                  <a:txBody>
                    <a:bodyPr/>
                    <a:lstStyle/>
                    <a:p>
                      <a:r>
                        <a:rPr lang="en-US" sz="2400" b="1" dirty="0" smtClean="0"/>
                        <a:t>Inferiority</a:t>
                      </a:r>
                      <a:endParaRPr lang="en-US" sz="2400" b="1" dirty="0"/>
                    </a:p>
                  </a:txBody>
                  <a:tcPr/>
                </a:tc>
                <a:extLst>
                  <a:ext uri="{0D108BD9-81ED-4DB2-BD59-A6C34878D82A}">
                    <a16:rowId xmlns:a16="http://schemas.microsoft.com/office/drawing/2014/main" val="858166551"/>
                  </a:ext>
                </a:extLst>
              </a:tr>
              <a:tr h="3295818">
                <a:tc>
                  <a:txBody>
                    <a:bodyPr/>
                    <a:lstStyle/>
                    <a:p>
                      <a:r>
                        <a:rPr lang="en-US" sz="2400" b="1" dirty="0" smtClean="0"/>
                        <a:t>Children</a:t>
                      </a:r>
                      <a:r>
                        <a:rPr lang="en-US" sz="2400" b="1" baseline="0" dirty="0" smtClean="0"/>
                        <a:t> who are accomplished compared to their peers can develop self-confidence and pride</a:t>
                      </a:r>
                      <a:r>
                        <a:rPr lang="en-US" sz="2400" b="1" dirty="0" smtClean="0"/>
                        <a:t>.</a:t>
                      </a:r>
                    </a:p>
                    <a:p>
                      <a:r>
                        <a:rPr lang="en-US" sz="2400" b="1" dirty="0" smtClean="0"/>
                        <a:t>Praise for their achievements can boost their self-esteem.</a:t>
                      </a:r>
                      <a:endParaRPr lang="en-US" sz="2400" b="1" dirty="0"/>
                    </a:p>
                  </a:txBody>
                  <a:tcPr/>
                </a:tc>
                <a:tc>
                  <a:txBody>
                    <a:bodyPr/>
                    <a:lstStyle/>
                    <a:p>
                      <a:r>
                        <a:rPr lang="en-US" sz="2400" b="1" dirty="0" smtClean="0"/>
                        <a:t>Children who do not achieve certain milestones may doubt their abilities or self-worth. When children are constantly criticized, they may develop feelings of inferiority.</a:t>
                      </a:r>
                      <a:endParaRPr lang="en-US" sz="2400" b="1" dirty="0"/>
                    </a:p>
                  </a:txBody>
                  <a:tcPr/>
                </a:tc>
                <a:extLst>
                  <a:ext uri="{0D108BD9-81ED-4DB2-BD59-A6C34878D82A}">
                    <a16:rowId xmlns:a16="http://schemas.microsoft.com/office/drawing/2014/main" val="2112712457"/>
                  </a:ext>
                </a:extLst>
              </a:tr>
            </a:tbl>
          </a:graphicData>
        </a:graphic>
      </p:graphicFrame>
    </p:spTree>
    <p:extLst>
      <p:ext uri="{BB962C8B-B14F-4D97-AF65-F5344CB8AC3E}">
        <p14:creationId xmlns:p14="http://schemas.microsoft.com/office/powerpoint/2010/main" val="13125469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28600" y="209550"/>
            <a:ext cx="3048000" cy="123825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Stage:5 </a:t>
            </a:r>
          </a:p>
          <a:p>
            <a:pPr algn="ctr"/>
            <a:r>
              <a:rPr lang="en-US" sz="2800" b="1" dirty="0" smtClean="0"/>
              <a:t>Adolescence</a:t>
            </a:r>
            <a:endParaRPr lang="en-US" sz="2800" b="1" dirty="0"/>
          </a:p>
        </p:txBody>
      </p:sp>
      <p:sp>
        <p:nvSpPr>
          <p:cNvPr id="3" name="Right Arrow 2"/>
          <p:cNvSpPr/>
          <p:nvPr/>
        </p:nvSpPr>
        <p:spPr>
          <a:xfrm>
            <a:off x="3276600" y="419100"/>
            <a:ext cx="1143000" cy="819150"/>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p:cNvSpPr/>
          <p:nvPr/>
        </p:nvSpPr>
        <p:spPr>
          <a:xfrm>
            <a:off x="4419600" y="209550"/>
            <a:ext cx="3048000" cy="123825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Identity vs Role Confusion</a:t>
            </a:r>
            <a:endParaRPr lang="en-US" sz="2800" b="1" dirty="0"/>
          </a:p>
        </p:txBody>
      </p:sp>
      <p:graphicFrame>
        <p:nvGraphicFramePr>
          <p:cNvPr id="5" name="Table 4"/>
          <p:cNvGraphicFramePr>
            <a:graphicFrameLocks noGrp="1"/>
          </p:cNvGraphicFramePr>
          <p:nvPr>
            <p:extLst>
              <p:ext uri="{D42A27DB-BD31-4B8C-83A1-F6EECF244321}">
                <p14:modId xmlns:p14="http://schemas.microsoft.com/office/powerpoint/2010/main" val="864324103"/>
              </p:ext>
            </p:extLst>
          </p:nvPr>
        </p:nvGraphicFramePr>
        <p:xfrm>
          <a:off x="819150" y="1900766"/>
          <a:ext cx="8610600" cy="3882646"/>
        </p:xfrm>
        <a:graphic>
          <a:graphicData uri="http://schemas.openxmlformats.org/drawingml/2006/table">
            <a:tbl>
              <a:tblPr firstRow="1" bandRow="1">
                <a:tableStyleId>{00A15C55-8517-42AA-B614-E9B94910E393}</a:tableStyleId>
              </a:tblPr>
              <a:tblGrid>
                <a:gridCol w="4198443">
                  <a:extLst>
                    <a:ext uri="{9D8B030D-6E8A-4147-A177-3AD203B41FA5}">
                      <a16:colId xmlns:a16="http://schemas.microsoft.com/office/drawing/2014/main" val="3691275312"/>
                    </a:ext>
                  </a:extLst>
                </a:gridCol>
                <a:gridCol w="4412157">
                  <a:extLst>
                    <a:ext uri="{9D8B030D-6E8A-4147-A177-3AD203B41FA5}">
                      <a16:colId xmlns:a16="http://schemas.microsoft.com/office/drawing/2014/main" val="531232543"/>
                    </a:ext>
                  </a:extLst>
                </a:gridCol>
              </a:tblGrid>
              <a:tr h="499366">
                <a:tc>
                  <a:txBody>
                    <a:bodyPr/>
                    <a:lstStyle/>
                    <a:p>
                      <a:r>
                        <a:rPr lang="en-US" sz="2400" b="1" dirty="0" smtClean="0"/>
                        <a:t>Identity</a:t>
                      </a:r>
                      <a:endParaRPr lang="en-US" sz="2400" b="1" dirty="0"/>
                    </a:p>
                  </a:txBody>
                  <a:tcPr/>
                </a:tc>
                <a:tc>
                  <a:txBody>
                    <a:bodyPr/>
                    <a:lstStyle/>
                    <a:p>
                      <a:r>
                        <a:rPr lang="en-US" sz="2400" b="1" dirty="0" smtClean="0"/>
                        <a:t>Role</a:t>
                      </a:r>
                      <a:r>
                        <a:rPr lang="en-US" sz="2400" b="1" baseline="0" dirty="0" smtClean="0"/>
                        <a:t> Confusion</a:t>
                      </a:r>
                      <a:endParaRPr lang="en-US" sz="2400" b="1" dirty="0"/>
                    </a:p>
                  </a:txBody>
                  <a:tcPr/>
                </a:tc>
                <a:extLst>
                  <a:ext uri="{0D108BD9-81ED-4DB2-BD59-A6C34878D82A}">
                    <a16:rowId xmlns:a16="http://schemas.microsoft.com/office/drawing/2014/main" val="858166551"/>
                  </a:ext>
                </a:extLst>
              </a:tr>
              <a:tr h="3295818">
                <a:tc>
                  <a:txBody>
                    <a:bodyPr/>
                    <a:lstStyle/>
                    <a:p>
                      <a:r>
                        <a:rPr lang="en-US" sz="2400" b="1" dirty="0" smtClean="0"/>
                        <a:t>To succeed in this stage, adolescents need to establish a coherent sense of self. They will need to determine their priorities in life. Then they will need to set goals for their adult selves based on those values.</a:t>
                      </a:r>
                      <a:endParaRPr lang="en-US" sz="2400" b="1" dirty="0"/>
                    </a:p>
                  </a:txBody>
                  <a:tcPr/>
                </a:tc>
                <a:tc>
                  <a:txBody>
                    <a:bodyPr/>
                    <a:lstStyle/>
                    <a:p>
                      <a:r>
                        <a:rPr lang="en-US" sz="2400" b="1" dirty="0" smtClean="0"/>
                        <a:t>Some adolescents may have a weak sense of self. They may struggle to break away from the person their parents or peers expect them to be. Without a consistent identity, they may grow confused about what they truly want for the future.</a:t>
                      </a:r>
                      <a:endParaRPr lang="en-US" sz="2400" b="1" dirty="0"/>
                    </a:p>
                  </a:txBody>
                  <a:tcPr/>
                </a:tc>
                <a:extLst>
                  <a:ext uri="{0D108BD9-81ED-4DB2-BD59-A6C34878D82A}">
                    <a16:rowId xmlns:a16="http://schemas.microsoft.com/office/drawing/2014/main" val="2112712457"/>
                  </a:ext>
                </a:extLst>
              </a:tr>
            </a:tbl>
          </a:graphicData>
        </a:graphic>
      </p:graphicFrame>
    </p:spTree>
    <p:extLst>
      <p:ext uri="{BB962C8B-B14F-4D97-AF65-F5344CB8AC3E}">
        <p14:creationId xmlns:p14="http://schemas.microsoft.com/office/powerpoint/2010/main" val="26760605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228600" y="209550"/>
            <a:ext cx="3048000" cy="123825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Stage:6 </a:t>
            </a:r>
          </a:p>
          <a:p>
            <a:pPr algn="ctr"/>
            <a:r>
              <a:rPr lang="en-US" sz="2800" b="1" dirty="0" smtClean="0"/>
              <a:t>Young Adulthood</a:t>
            </a:r>
            <a:endParaRPr lang="en-US" sz="2800" b="1" dirty="0"/>
          </a:p>
        </p:txBody>
      </p:sp>
      <p:sp>
        <p:nvSpPr>
          <p:cNvPr id="4" name="Right Arrow 3"/>
          <p:cNvSpPr/>
          <p:nvPr/>
        </p:nvSpPr>
        <p:spPr>
          <a:xfrm>
            <a:off x="3276600" y="419100"/>
            <a:ext cx="1143000" cy="819150"/>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4419600" y="209550"/>
            <a:ext cx="3048000" cy="123825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Intimacy vs Isolation</a:t>
            </a:r>
            <a:endParaRPr lang="en-US" sz="2800" b="1" dirty="0"/>
          </a:p>
        </p:txBody>
      </p:sp>
      <p:graphicFrame>
        <p:nvGraphicFramePr>
          <p:cNvPr id="6" name="Table 5"/>
          <p:cNvGraphicFramePr>
            <a:graphicFrameLocks noGrp="1"/>
          </p:cNvGraphicFramePr>
          <p:nvPr>
            <p:extLst>
              <p:ext uri="{D42A27DB-BD31-4B8C-83A1-F6EECF244321}">
                <p14:modId xmlns:p14="http://schemas.microsoft.com/office/powerpoint/2010/main" val="1593240740"/>
              </p:ext>
            </p:extLst>
          </p:nvPr>
        </p:nvGraphicFramePr>
        <p:xfrm>
          <a:off x="819150" y="1900766"/>
          <a:ext cx="8610600" cy="3795184"/>
        </p:xfrm>
        <a:graphic>
          <a:graphicData uri="http://schemas.openxmlformats.org/drawingml/2006/table">
            <a:tbl>
              <a:tblPr firstRow="1" bandRow="1">
                <a:tableStyleId>{00A15C55-8517-42AA-B614-E9B94910E393}</a:tableStyleId>
              </a:tblPr>
              <a:tblGrid>
                <a:gridCol w="4198443">
                  <a:extLst>
                    <a:ext uri="{9D8B030D-6E8A-4147-A177-3AD203B41FA5}">
                      <a16:colId xmlns:a16="http://schemas.microsoft.com/office/drawing/2014/main" val="3691275312"/>
                    </a:ext>
                  </a:extLst>
                </a:gridCol>
                <a:gridCol w="4412157">
                  <a:extLst>
                    <a:ext uri="{9D8B030D-6E8A-4147-A177-3AD203B41FA5}">
                      <a16:colId xmlns:a16="http://schemas.microsoft.com/office/drawing/2014/main" val="531232543"/>
                    </a:ext>
                  </a:extLst>
                </a:gridCol>
              </a:tblGrid>
              <a:tr h="499366">
                <a:tc>
                  <a:txBody>
                    <a:bodyPr/>
                    <a:lstStyle/>
                    <a:p>
                      <a:r>
                        <a:rPr lang="en-US" sz="2400" b="1" dirty="0" smtClean="0"/>
                        <a:t>Intimacy</a:t>
                      </a:r>
                      <a:endParaRPr lang="en-US" sz="2400" b="1" dirty="0"/>
                    </a:p>
                  </a:txBody>
                  <a:tcPr/>
                </a:tc>
                <a:tc>
                  <a:txBody>
                    <a:bodyPr/>
                    <a:lstStyle/>
                    <a:p>
                      <a:r>
                        <a:rPr lang="en-US" sz="2400" b="1" dirty="0" smtClean="0"/>
                        <a:t>Isolation</a:t>
                      </a:r>
                      <a:endParaRPr lang="en-US" sz="2400" b="1" dirty="0"/>
                    </a:p>
                  </a:txBody>
                  <a:tcPr/>
                </a:tc>
                <a:extLst>
                  <a:ext uri="{0D108BD9-81ED-4DB2-BD59-A6C34878D82A}">
                    <a16:rowId xmlns:a16="http://schemas.microsoft.com/office/drawing/2014/main" val="858166551"/>
                  </a:ext>
                </a:extLst>
              </a:tr>
              <a:tr h="3295818">
                <a:tc>
                  <a:txBody>
                    <a:bodyPr/>
                    <a:lstStyle/>
                    <a:p>
                      <a:r>
                        <a:rPr lang="en-US" sz="2400" b="1" dirty="0" smtClean="0"/>
                        <a:t>Relationships can be a key source of affection and intimacy in adulthood. Many find emotional benefits from having a committed, lifelong bond.</a:t>
                      </a:r>
                      <a:endParaRPr lang="en-US" sz="2400" b="1" dirty="0"/>
                    </a:p>
                  </a:txBody>
                  <a:tcPr/>
                </a:tc>
                <a:tc>
                  <a:txBody>
                    <a:bodyPr/>
                    <a:lstStyle/>
                    <a:p>
                      <a:r>
                        <a:rPr lang="en-US" sz="2400" b="1" dirty="0" smtClean="0"/>
                        <a:t>According to Erikson, people who do not develop relationships may become socially isolated. They may develop long-term feelings of loneliness.</a:t>
                      </a:r>
                      <a:endParaRPr lang="en-US" sz="2400" b="1" dirty="0"/>
                    </a:p>
                  </a:txBody>
                  <a:tcPr/>
                </a:tc>
                <a:extLst>
                  <a:ext uri="{0D108BD9-81ED-4DB2-BD59-A6C34878D82A}">
                    <a16:rowId xmlns:a16="http://schemas.microsoft.com/office/drawing/2014/main" val="2112712457"/>
                  </a:ext>
                </a:extLst>
              </a:tr>
            </a:tbl>
          </a:graphicData>
        </a:graphic>
      </p:graphicFrame>
    </p:spTree>
    <p:extLst>
      <p:ext uri="{BB962C8B-B14F-4D97-AF65-F5344CB8AC3E}">
        <p14:creationId xmlns:p14="http://schemas.microsoft.com/office/powerpoint/2010/main" val="5777790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228600" y="209550"/>
            <a:ext cx="3048000" cy="123825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Stage:7 </a:t>
            </a:r>
          </a:p>
          <a:p>
            <a:pPr algn="ctr"/>
            <a:r>
              <a:rPr lang="en-US" sz="2800" b="1" dirty="0" smtClean="0"/>
              <a:t>Middle</a:t>
            </a:r>
          </a:p>
          <a:p>
            <a:pPr algn="ctr"/>
            <a:r>
              <a:rPr lang="en-US" sz="2800" b="1" dirty="0" smtClean="0"/>
              <a:t>Adulthood</a:t>
            </a:r>
            <a:endParaRPr lang="en-US" sz="2800" b="1" dirty="0"/>
          </a:p>
        </p:txBody>
      </p:sp>
      <p:sp>
        <p:nvSpPr>
          <p:cNvPr id="4" name="Right Arrow 3"/>
          <p:cNvSpPr/>
          <p:nvPr/>
        </p:nvSpPr>
        <p:spPr>
          <a:xfrm>
            <a:off x="3276600" y="419100"/>
            <a:ext cx="1143000" cy="819150"/>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4419600" y="209550"/>
            <a:ext cx="3048000" cy="123825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Generativity vs Stagnation</a:t>
            </a:r>
            <a:endParaRPr lang="en-US" sz="2800" b="1" dirty="0"/>
          </a:p>
        </p:txBody>
      </p:sp>
      <p:graphicFrame>
        <p:nvGraphicFramePr>
          <p:cNvPr id="6" name="Table 5"/>
          <p:cNvGraphicFramePr>
            <a:graphicFrameLocks noGrp="1"/>
          </p:cNvGraphicFramePr>
          <p:nvPr>
            <p:extLst>
              <p:ext uri="{D42A27DB-BD31-4B8C-83A1-F6EECF244321}">
                <p14:modId xmlns:p14="http://schemas.microsoft.com/office/powerpoint/2010/main" val="1790244274"/>
              </p:ext>
            </p:extLst>
          </p:nvPr>
        </p:nvGraphicFramePr>
        <p:xfrm>
          <a:off x="819150" y="1900766"/>
          <a:ext cx="8610600" cy="4248406"/>
        </p:xfrm>
        <a:graphic>
          <a:graphicData uri="http://schemas.openxmlformats.org/drawingml/2006/table">
            <a:tbl>
              <a:tblPr firstRow="1" bandRow="1">
                <a:tableStyleId>{00A15C55-8517-42AA-B614-E9B94910E393}</a:tableStyleId>
              </a:tblPr>
              <a:tblGrid>
                <a:gridCol w="4198443">
                  <a:extLst>
                    <a:ext uri="{9D8B030D-6E8A-4147-A177-3AD203B41FA5}">
                      <a16:colId xmlns:a16="http://schemas.microsoft.com/office/drawing/2014/main" val="3691275312"/>
                    </a:ext>
                  </a:extLst>
                </a:gridCol>
                <a:gridCol w="4412157">
                  <a:extLst>
                    <a:ext uri="{9D8B030D-6E8A-4147-A177-3AD203B41FA5}">
                      <a16:colId xmlns:a16="http://schemas.microsoft.com/office/drawing/2014/main" val="531232543"/>
                    </a:ext>
                  </a:extLst>
                </a:gridCol>
              </a:tblGrid>
              <a:tr h="499366">
                <a:tc>
                  <a:txBody>
                    <a:bodyPr/>
                    <a:lstStyle/>
                    <a:p>
                      <a:r>
                        <a:rPr lang="en-US" sz="2400" b="1" dirty="0" smtClean="0"/>
                        <a:t>Generativity</a:t>
                      </a:r>
                      <a:endParaRPr lang="en-US" sz="2400" b="1" dirty="0"/>
                    </a:p>
                  </a:txBody>
                  <a:tcPr/>
                </a:tc>
                <a:tc>
                  <a:txBody>
                    <a:bodyPr/>
                    <a:lstStyle/>
                    <a:p>
                      <a:r>
                        <a:rPr lang="en-US" sz="2400" b="1" dirty="0" smtClean="0"/>
                        <a:t>Stagnation</a:t>
                      </a:r>
                      <a:endParaRPr lang="en-US" sz="2400" b="1" dirty="0"/>
                    </a:p>
                  </a:txBody>
                  <a:tcPr/>
                </a:tc>
                <a:extLst>
                  <a:ext uri="{0D108BD9-81ED-4DB2-BD59-A6C34878D82A}">
                    <a16:rowId xmlns:a16="http://schemas.microsoft.com/office/drawing/2014/main" val="858166551"/>
                  </a:ext>
                </a:extLst>
              </a:tr>
              <a:tr h="3295818">
                <a:tc>
                  <a:txBody>
                    <a:bodyPr/>
                    <a:lstStyle/>
                    <a:p>
                      <a:r>
                        <a:rPr lang="en-US" sz="2400" b="1" dirty="0" smtClean="0"/>
                        <a:t>People may offer guidance to the next generation through parenting or mentorship. They may also offer lead the way by leaving a legacy. Contributing to society's future can give people a sense of</a:t>
                      </a:r>
                      <a:r>
                        <a:rPr lang="en-US" sz="2400" b="1" baseline="0" dirty="0" smtClean="0"/>
                        <a:t> community and purpose.</a:t>
                      </a:r>
                      <a:endParaRPr lang="en-US" sz="2400" b="1" dirty="0"/>
                    </a:p>
                  </a:txBody>
                  <a:tcPr/>
                </a:tc>
                <a:tc>
                  <a:txBody>
                    <a:bodyPr/>
                    <a:lstStyle/>
                    <a:p>
                      <a:r>
                        <a:rPr lang="en-US" sz="2400" b="1" dirty="0" smtClean="0"/>
                        <a:t>Some people may feel as if they have no impact on society. If people do not find their work meaningful, they may feel restless or isolated.</a:t>
                      </a:r>
                    </a:p>
                    <a:p>
                      <a:r>
                        <a:rPr lang="en-US" sz="2400" b="1" dirty="0" smtClean="0"/>
                        <a:t>Some may feel they have “peaked” and that their lives will only get worse in the future.</a:t>
                      </a:r>
                      <a:endParaRPr lang="en-US" sz="2400" b="1" dirty="0"/>
                    </a:p>
                  </a:txBody>
                  <a:tcPr/>
                </a:tc>
                <a:extLst>
                  <a:ext uri="{0D108BD9-81ED-4DB2-BD59-A6C34878D82A}">
                    <a16:rowId xmlns:a16="http://schemas.microsoft.com/office/drawing/2014/main" val="2112712457"/>
                  </a:ext>
                </a:extLst>
              </a:tr>
            </a:tbl>
          </a:graphicData>
        </a:graphic>
      </p:graphicFrame>
    </p:spTree>
    <p:extLst>
      <p:ext uri="{BB962C8B-B14F-4D97-AF65-F5344CB8AC3E}">
        <p14:creationId xmlns:p14="http://schemas.microsoft.com/office/powerpoint/2010/main" val="15214250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28600" y="209550"/>
            <a:ext cx="3048000" cy="123825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Stage:8 </a:t>
            </a:r>
          </a:p>
          <a:p>
            <a:pPr algn="ctr"/>
            <a:r>
              <a:rPr lang="en-US" sz="2800" b="1" dirty="0" smtClean="0"/>
              <a:t>Late</a:t>
            </a:r>
          </a:p>
          <a:p>
            <a:pPr algn="ctr"/>
            <a:r>
              <a:rPr lang="en-US" sz="2800" b="1" dirty="0" smtClean="0"/>
              <a:t>Adulthood</a:t>
            </a:r>
            <a:endParaRPr lang="en-US" sz="2800" b="1" dirty="0"/>
          </a:p>
        </p:txBody>
      </p:sp>
      <p:sp>
        <p:nvSpPr>
          <p:cNvPr id="3" name="Right Arrow 2"/>
          <p:cNvSpPr/>
          <p:nvPr/>
        </p:nvSpPr>
        <p:spPr>
          <a:xfrm>
            <a:off x="3276600" y="419100"/>
            <a:ext cx="1143000" cy="819150"/>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p:cNvSpPr/>
          <p:nvPr/>
        </p:nvSpPr>
        <p:spPr>
          <a:xfrm>
            <a:off x="4419600" y="209550"/>
            <a:ext cx="3048000" cy="123825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Ego Integrity vs Despair</a:t>
            </a:r>
            <a:endParaRPr lang="en-US" sz="2800" b="1" dirty="0"/>
          </a:p>
        </p:txBody>
      </p:sp>
      <p:graphicFrame>
        <p:nvGraphicFramePr>
          <p:cNvPr id="5" name="Table 4"/>
          <p:cNvGraphicFramePr>
            <a:graphicFrameLocks noGrp="1"/>
          </p:cNvGraphicFramePr>
          <p:nvPr>
            <p:extLst>
              <p:ext uri="{D42A27DB-BD31-4B8C-83A1-F6EECF244321}">
                <p14:modId xmlns:p14="http://schemas.microsoft.com/office/powerpoint/2010/main" val="2495784934"/>
              </p:ext>
            </p:extLst>
          </p:nvPr>
        </p:nvGraphicFramePr>
        <p:xfrm>
          <a:off x="819150" y="1900766"/>
          <a:ext cx="8610600" cy="3874938"/>
        </p:xfrm>
        <a:graphic>
          <a:graphicData uri="http://schemas.openxmlformats.org/drawingml/2006/table">
            <a:tbl>
              <a:tblPr firstRow="1" bandRow="1">
                <a:tableStyleId>{00A15C55-8517-42AA-B614-E9B94910E393}</a:tableStyleId>
              </a:tblPr>
              <a:tblGrid>
                <a:gridCol w="4198443">
                  <a:extLst>
                    <a:ext uri="{9D8B030D-6E8A-4147-A177-3AD203B41FA5}">
                      <a16:colId xmlns:a16="http://schemas.microsoft.com/office/drawing/2014/main" val="3691275312"/>
                    </a:ext>
                  </a:extLst>
                </a:gridCol>
                <a:gridCol w="4412157">
                  <a:extLst>
                    <a:ext uri="{9D8B030D-6E8A-4147-A177-3AD203B41FA5}">
                      <a16:colId xmlns:a16="http://schemas.microsoft.com/office/drawing/2014/main" val="531232543"/>
                    </a:ext>
                  </a:extLst>
                </a:gridCol>
              </a:tblGrid>
              <a:tr h="499366">
                <a:tc>
                  <a:txBody>
                    <a:bodyPr/>
                    <a:lstStyle/>
                    <a:p>
                      <a:r>
                        <a:rPr lang="en-US" sz="3200" b="1" dirty="0" smtClean="0"/>
                        <a:t>Ego Integrity</a:t>
                      </a:r>
                      <a:endParaRPr lang="en-US" sz="3200" b="1" dirty="0"/>
                    </a:p>
                  </a:txBody>
                  <a:tcPr/>
                </a:tc>
                <a:tc>
                  <a:txBody>
                    <a:bodyPr/>
                    <a:lstStyle/>
                    <a:p>
                      <a:r>
                        <a:rPr lang="en-US" sz="3200" b="1" dirty="0" smtClean="0"/>
                        <a:t>Despair</a:t>
                      </a:r>
                      <a:endParaRPr lang="en-US" sz="3200" b="1" dirty="0"/>
                    </a:p>
                  </a:txBody>
                  <a:tcPr/>
                </a:tc>
                <a:extLst>
                  <a:ext uri="{0D108BD9-81ED-4DB2-BD59-A6C34878D82A}">
                    <a16:rowId xmlns:a16="http://schemas.microsoft.com/office/drawing/2014/main" val="858166551"/>
                  </a:ext>
                </a:extLst>
              </a:tr>
              <a:tr h="3295818">
                <a:tc>
                  <a:txBody>
                    <a:bodyPr/>
                    <a:lstStyle/>
                    <a:p>
                      <a:r>
                        <a:rPr lang="en-US" sz="3200" b="1" dirty="0" smtClean="0"/>
                        <a:t>Those who feel fulfilled by their lives can face</a:t>
                      </a:r>
                      <a:r>
                        <a:rPr lang="en-US" sz="3200" b="1" baseline="0" dirty="0" smtClean="0"/>
                        <a:t> death and aging proudly.</a:t>
                      </a:r>
                      <a:endParaRPr lang="en-US" sz="3200" b="1" dirty="0"/>
                    </a:p>
                  </a:txBody>
                  <a:tcPr/>
                </a:tc>
                <a:tc>
                  <a:txBody>
                    <a:bodyPr/>
                    <a:lstStyle/>
                    <a:p>
                      <a:r>
                        <a:rPr lang="en-US" sz="3200" b="1" dirty="0" smtClean="0"/>
                        <a:t>People who have disappointments or regrets may fall in to despair.</a:t>
                      </a:r>
                      <a:endParaRPr lang="en-US" sz="3200" b="1" dirty="0"/>
                    </a:p>
                  </a:txBody>
                  <a:tcPr/>
                </a:tc>
                <a:extLst>
                  <a:ext uri="{0D108BD9-81ED-4DB2-BD59-A6C34878D82A}">
                    <a16:rowId xmlns:a16="http://schemas.microsoft.com/office/drawing/2014/main" val="2112712457"/>
                  </a:ext>
                </a:extLst>
              </a:tr>
            </a:tbl>
          </a:graphicData>
        </a:graphic>
      </p:graphicFrame>
    </p:spTree>
    <p:extLst>
      <p:ext uri="{BB962C8B-B14F-4D97-AF65-F5344CB8AC3E}">
        <p14:creationId xmlns:p14="http://schemas.microsoft.com/office/powerpoint/2010/main" val="29019711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
        <p:nvSpPr>
          <p:cNvPr id="3" name="Double Wave 2"/>
          <p:cNvSpPr/>
          <p:nvPr/>
        </p:nvSpPr>
        <p:spPr>
          <a:xfrm>
            <a:off x="0" y="0"/>
            <a:ext cx="10706100" cy="1359569"/>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t>. Limitations of Erikson's  8 stages of development </a:t>
            </a:r>
            <a:endParaRPr lang="en-US" sz="3600" b="1" dirty="0"/>
          </a:p>
        </p:txBody>
      </p:sp>
    </p:spTree>
    <p:extLst>
      <p:ext uri="{BB962C8B-B14F-4D97-AF65-F5344CB8AC3E}">
        <p14:creationId xmlns:p14="http://schemas.microsoft.com/office/powerpoint/2010/main" val="175742903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3662541"/>
          </a:xfrm>
          <a:prstGeom prst="rect">
            <a:avLst/>
          </a:prstGeom>
          <a:solidFill>
            <a:srgbClr val="002060"/>
          </a:solidFill>
        </p:spPr>
        <p:txBody>
          <a:bodyPr wrap="square">
            <a:spAutoFit/>
          </a:bodyPr>
          <a:lstStyle/>
          <a:p>
            <a:r>
              <a:rPr lang="en-US" sz="3600" b="1" dirty="0" smtClean="0">
                <a:latin typeface="Google Sans"/>
              </a:rPr>
              <a:t>INFANCY STAGE:</a:t>
            </a:r>
          </a:p>
          <a:p>
            <a:r>
              <a:rPr lang="en-US" sz="2800" b="1" dirty="0" smtClean="0">
                <a:solidFill>
                  <a:srgbClr val="FFC000"/>
                </a:solidFill>
                <a:latin typeface="Google Sans"/>
              </a:rPr>
              <a:t>The </a:t>
            </a:r>
            <a:r>
              <a:rPr lang="en-US" sz="2800" b="1" dirty="0">
                <a:solidFill>
                  <a:srgbClr val="FFC000"/>
                </a:solidFill>
                <a:latin typeface="Google Sans"/>
              </a:rPr>
              <a:t>Infancy stage is the earliest stage in life, typically lasting from birth to about 2 years old. During this stage, infants learn to develop their abilities to think, feel, and move. They also learn how to interact with the people and things around them</a:t>
            </a:r>
            <a:r>
              <a:rPr lang="en-US" sz="2800" b="1" dirty="0" smtClean="0">
                <a:solidFill>
                  <a:srgbClr val="FFC000"/>
                </a:solidFill>
                <a:latin typeface="Google Sans"/>
              </a:rPr>
              <a:t>. </a:t>
            </a:r>
            <a:r>
              <a:rPr lang="en-US" sz="2800" dirty="0"/>
              <a:t> </a:t>
            </a:r>
            <a:r>
              <a:rPr lang="en-US" sz="2800" b="1" dirty="0">
                <a:solidFill>
                  <a:srgbClr val="FFC000"/>
                </a:solidFill>
              </a:rPr>
              <a:t>It's extremely rare for anyone to remember their own infancy. An amazing amount of growth and development happens during infancy: babies learn to crawl, laugh, and communicate, among many other things.</a:t>
            </a:r>
            <a:endParaRPr lang="en-US" sz="2800" b="1" dirty="0">
              <a:solidFill>
                <a:srgbClr val="FFC000"/>
              </a:solidFill>
            </a:endParaRPr>
          </a:p>
        </p:txBody>
      </p:sp>
      <p:sp>
        <p:nvSpPr>
          <p:cNvPr id="4" name="TextBox 3"/>
          <p:cNvSpPr txBox="1"/>
          <p:nvPr/>
        </p:nvSpPr>
        <p:spPr>
          <a:xfrm>
            <a:off x="0" y="3841373"/>
            <a:ext cx="12192000" cy="2800767"/>
          </a:xfrm>
          <a:prstGeom prst="rect">
            <a:avLst/>
          </a:prstGeom>
          <a:solidFill>
            <a:schemeClr val="accent6">
              <a:lumMod val="50000"/>
            </a:schemeClr>
          </a:solidFill>
        </p:spPr>
        <p:txBody>
          <a:bodyPr wrap="square" rtlCol="0">
            <a:spAutoFit/>
          </a:bodyPr>
          <a:lstStyle/>
          <a:p>
            <a:r>
              <a:rPr lang="en-US" sz="3600" b="1" dirty="0" smtClean="0"/>
              <a:t>CHILDHOOD STAGE:</a:t>
            </a:r>
          </a:p>
          <a:p>
            <a:r>
              <a:rPr lang="en-US" sz="2800" b="1" dirty="0">
                <a:solidFill>
                  <a:srgbClr val="FFC000"/>
                </a:solidFill>
              </a:rPr>
              <a:t>It covers the whole period from conception to an individual becoming a fully functioning adult. It's a journey from total dependence to full independence. Child development incorporates, physical growth as well as intellectual, language, emotional and social </a:t>
            </a:r>
            <a:r>
              <a:rPr lang="en-US" sz="2800" b="1" dirty="0" smtClean="0">
                <a:solidFill>
                  <a:srgbClr val="FFC000"/>
                </a:solidFill>
              </a:rPr>
              <a:t>development.</a:t>
            </a:r>
            <a:endParaRPr lang="en-US" sz="4400" b="1" dirty="0">
              <a:solidFill>
                <a:srgbClr val="FFC000"/>
              </a:solidFill>
            </a:endParaRPr>
          </a:p>
        </p:txBody>
      </p:sp>
    </p:spTree>
    <p:extLst>
      <p:ext uri="{BB962C8B-B14F-4D97-AF65-F5344CB8AC3E}">
        <p14:creationId xmlns:p14="http://schemas.microsoft.com/office/powerpoint/2010/main" val="161414646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0989" y="708479"/>
            <a:ext cx="11353800" cy="5570756"/>
          </a:xfrm>
          <a:prstGeom prst="rect">
            <a:avLst/>
          </a:prstGeom>
          <a:solidFill>
            <a:schemeClr val="accent1">
              <a:lumMod val="50000"/>
            </a:schemeClr>
          </a:solidFill>
        </p:spPr>
        <p:txBody>
          <a:bodyPr wrap="square">
            <a:spAutoFit/>
          </a:bodyPr>
          <a:lstStyle/>
          <a:p>
            <a:r>
              <a:rPr lang="en-US" sz="3600" b="1" dirty="0" smtClean="0">
                <a:latin typeface="Google Sans"/>
              </a:rPr>
              <a:t>ADOLESCENCE STAGE:</a:t>
            </a:r>
          </a:p>
          <a:p>
            <a:r>
              <a:rPr lang="en-US" dirty="0"/>
              <a:t> </a:t>
            </a:r>
            <a:r>
              <a:rPr lang="en-US" sz="3200" b="1" dirty="0">
                <a:solidFill>
                  <a:srgbClr val="FFC000"/>
                </a:solidFill>
              </a:rPr>
              <a:t>Adolescence is the period of transition between childhood and adulthood. Children entering adolescence are going through many changes in their bodies and brains. These include physical, intellectual, psychological and social challenges, as well as development of their own moral compass</a:t>
            </a:r>
            <a:r>
              <a:rPr lang="en-US" sz="3200" b="1" dirty="0" smtClean="0">
                <a:solidFill>
                  <a:srgbClr val="FFC000"/>
                </a:solidFill>
              </a:rPr>
              <a:t>.</a:t>
            </a:r>
          </a:p>
          <a:p>
            <a:r>
              <a:rPr lang="en-US" sz="3200" b="1" dirty="0">
                <a:solidFill>
                  <a:srgbClr val="FFC000"/>
                </a:solidFill>
              </a:rPr>
              <a:t>During adolescence the desire for independence and autonomy increases, and parents usually find themselves much less thrilled with the developmental indicators of this increasing maturity.</a:t>
            </a:r>
            <a:endParaRPr lang="en-US" sz="7200" b="1" dirty="0" smtClean="0">
              <a:solidFill>
                <a:srgbClr val="FFC000"/>
              </a:solidFill>
              <a:latin typeface="Google Sans"/>
            </a:endParaRPr>
          </a:p>
        </p:txBody>
      </p:sp>
    </p:spTree>
    <p:extLst>
      <p:ext uri="{BB962C8B-B14F-4D97-AF65-F5344CB8AC3E}">
        <p14:creationId xmlns:p14="http://schemas.microsoft.com/office/powerpoint/2010/main" val="37276739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12192000" cy="6858000"/>
          </a:xfrm>
          <a:prstGeom prst="rect">
            <a:avLst/>
          </a:prstGeom>
        </p:spPr>
      </p:pic>
    </p:spTree>
    <p:extLst>
      <p:ext uri="{BB962C8B-B14F-4D97-AF65-F5344CB8AC3E}">
        <p14:creationId xmlns:p14="http://schemas.microsoft.com/office/powerpoint/2010/main" val="159887562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4641</TotalTime>
  <Words>3613</Words>
  <Application>Microsoft Office PowerPoint</Application>
  <PresentationFormat>Widescreen</PresentationFormat>
  <Paragraphs>287</Paragraphs>
  <Slides>41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Century Gothic</vt:lpstr>
      <vt:lpstr>Google Sans</vt:lpstr>
      <vt:lpstr>Times New Roman</vt:lpstr>
      <vt:lpstr>Wingdings 3</vt:lpstr>
      <vt:lpstr>Ion</vt:lpstr>
      <vt:lpstr> EDUCATIONAL PSYCHOLOGY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EDUCATIONAL PSYCHOLOGY</dc:title>
  <dc:creator>Admin</dc:creator>
  <cp:lastModifiedBy>Admin</cp:lastModifiedBy>
  <cp:revision>67</cp:revision>
  <dcterms:created xsi:type="dcterms:W3CDTF">2023-08-21T13:39:19Z</dcterms:created>
  <dcterms:modified xsi:type="dcterms:W3CDTF">2023-08-24T19:00:56Z</dcterms:modified>
</cp:coreProperties>
</file>